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1"/>
  </p:notesMasterIdLst>
  <p:handoutMasterIdLst>
    <p:handoutMasterId r:id="rId22"/>
  </p:handoutMasterIdLst>
  <p:sldIdLst>
    <p:sldId id="615" r:id="rId2"/>
    <p:sldId id="637" r:id="rId3"/>
    <p:sldId id="638" r:id="rId4"/>
    <p:sldId id="657" r:id="rId5"/>
    <p:sldId id="635" r:id="rId6"/>
    <p:sldId id="665" r:id="rId7"/>
    <p:sldId id="666" r:id="rId8"/>
    <p:sldId id="659" r:id="rId9"/>
    <p:sldId id="649" r:id="rId10"/>
    <p:sldId id="650" r:id="rId11"/>
    <p:sldId id="651" r:id="rId12"/>
    <p:sldId id="663" r:id="rId13"/>
    <p:sldId id="658" r:id="rId14"/>
    <p:sldId id="654" r:id="rId15"/>
    <p:sldId id="655" r:id="rId16"/>
    <p:sldId id="641" r:id="rId17"/>
    <p:sldId id="662" r:id="rId18"/>
    <p:sldId id="648" r:id="rId19"/>
    <p:sldId id="619" r:id="rId20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E3D883-4516-4B6F-AFB1-825F40AF2CBB}">
          <p14:sldIdLst>
            <p14:sldId id="615"/>
            <p14:sldId id="637"/>
            <p14:sldId id="638"/>
            <p14:sldId id="657"/>
            <p14:sldId id="635"/>
            <p14:sldId id="665"/>
            <p14:sldId id="666"/>
            <p14:sldId id="659"/>
            <p14:sldId id="649"/>
            <p14:sldId id="650"/>
            <p14:sldId id="651"/>
            <p14:sldId id="663"/>
            <p14:sldId id="658"/>
            <p14:sldId id="654"/>
            <p14:sldId id="655"/>
            <p14:sldId id="641"/>
            <p14:sldId id="662"/>
            <p14:sldId id="648"/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pos="339">
          <p15:clr>
            <a:srgbClr val="A4A3A4"/>
          </p15:clr>
        </p15:guide>
        <p15:guide id="6" pos="5633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C7EADE-B879-1540-5F10-668ECB0A0A1F}" name="Kindie Tesfaye Fantaye" initials="KTF" userId="b7692f7c96df69e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nes Vieira da Silva, Joao" initials="NVdSJ" lastIdx="1" clrIdx="0">
    <p:extLst>
      <p:ext uri="{19B8F6BF-5375-455C-9EA6-DF929625EA0E}">
        <p15:presenceInfo xmlns:p15="http://schemas.microsoft.com/office/powerpoint/2012/main" userId="Nunes Vieira da Silva, Jo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BFF"/>
    <a:srgbClr val="FFFF99"/>
    <a:srgbClr val="EFF6AA"/>
    <a:srgbClr val="FFFFFF"/>
    <a:srgbClr val="34B233"/>
    <a:srgbClr val="CC0000"/>
    <a:srgbClr val="F8F8F8"/>
    <a:srgbClr val="EAEAEA"/>
    <a:srgbClr val="3F9C35"/>
    <a:srgbClr val="E2F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85894" autoAdjust="0"/>
  </p:normalViewPr>
  <p:slideViewPr>
    <p:cSldViewPr snapToGrid="0" showGuides="1">
      <p:cViewPr varScale="1">
        <p:scale>
          <a:sx n="83" d="100"/>
          <a:sy n="83" d="100"/>
        </p:scale>
        <p:origin x="1474" y="77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3E568-AD51-4ECF-8C29-C1637FF4E7C1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1B703-343C-4AAF-A57D-B655BA6A6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0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DA6FC-8F22-42F5-BB31-DF7626400BC6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44346-E44E-4A99-B2B9-A74FE86571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39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1663" r="540" b="1094"/>
          <a:stretch>
            <a:fillRect/>
          </a:stretch>
        </p:blipFill>
        <p:spPr bwMode="auto">
          <a:xfrm>
            <a:off x="0" y="22225"/>
            <a:ext cx="9144000" cy="682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12526" r="5969"/>
          <a:stretch>
            <a:fillRect/>
          </a:stretch>
        </p:blipFill>
        <p:spPr bwMode="auto">
          <a:xfrm>
            <a:off x="0" y="76200"/>
            <a:ext cx="9144000" cy="67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682625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09800" y="4267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09800" y="4833257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209800" y="5410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6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457200" y="1524000"/>
            <a:ext cx="8229600" cy="44196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7571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Final Pocket Folder Ar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53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5638800" y="2124075"/>
            <a:ext cx="2971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s-ES" sz="4000" b="1" dirty="0">
                <a:solidFill>
                  <a:srgbClr val="76BD44"/>
                </a:solidFill>
              </a:rPr>
              <a:t>Thank you for your interest!</a:t>
            </a:r>
            <a:endParaRPr lang="es-ES" altLang="es-ES" sz="4000" b="1" dirty="0">
              <a:solidFill>
                <a:srgbClr val="76BD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6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331"/>
            <a:ext cx="78867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090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524000"/>
            <a:ext cx="8229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321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7200" y="1524000"/>
            <a:ext cx="8229600" cy="44958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675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648200" y="1527638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00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648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01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746172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51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457200" y="44958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97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05400" cy="4191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791200" y="16002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791200" y="3008586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791200" y="44196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566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505200"/>
            <a:ext cx="8229600" cy="2438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2766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4999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s-E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1028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/>
          <a:stretch>
            <a:fillRect/>
          </a:stretch>
        </p:blipFill>
        <p:spPr bwMode="auto">
          <a:xfrm>
            <a:off x="-152400" y="6016625"/>
            <a:ext cx="69691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88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b="1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i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.silva@cgiar.or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1B94-5189-400B-A7E2-5A213C0A0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732" y="335460"/>
            <a:ext cx="8247345" cy="1089276"/>
          </a:xfrm>
        </p:spPr>
        <p:txBody>
          <a:bodyPr/>
          <a:lstStyle/>
          <a:p>
            <a:pPr>
              <a:lnSpc>
                <a:spcPts val="4700"/>
              </a:lnSpc>
            </a:pPr>
            <a:r>
              <a:rPr lang="en-US" sz="2800" dirty="0"/>
              <a:t>Yield gap decomposition to identify constraints to crop production in farmers’ fields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C878F-9069-77EA-D2F3-B09AED0B86B2}"/>
              </a:ext>
            </a:extLst>
          </p:cNvPr>
          <p:cNvSpPr/>
          <p:nvPr/>
        </p:nvSpPr>
        <p:spPr>
          <a:xfrm>
            <a:off x="2777215" y="6232340"/>
            <a:ext cx="3589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Addis Ababa, May 22</a:t>
            </a:r>
            <a:r>
              <a:rPr lang="en-GB" sz="20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2023</a:t>
            </a:r>
          </a:p>
        </p:txBody>
      </p:sp>
      <p:pic>
        <p:nvPicPr>
          <p:cNvPr id="5" name="Picture 4" descr="A picture containing tree, sky, outdoor, grass&#10;&#10;Description automatically generated">
            <a:extLst>
              <a:ext uri="{FF2B5EF4-FFF2-40B4-BE49-F238E27FC236}">
                <a16:creationId xmlns:a16="http://schemas.microsoft.com/office/drawing/2014/main" id="{88C1F3DE-742C-FF63-0BBD-C0ACD60D9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4" y="1677703"/>
            <a:ext cx="7204242" cy="4301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E0FCA-ABF6-A519-8707-0E16754FF4F6}"/>
              </a:ext>
            </a:extLst>
          </p:cNvPr>
          <p:cNvSpPr txBox="1"/>
          <p:nvPr/>
        </p:nvSpPr>
        <p:spPr>
          <a:xfrm>
            <a:off x="4180034" y="1900760"/>
            <a:ext cx="3823062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João Vasco Silva (PhD)</a:t>
            </a: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j.silva@cgiar.org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Agronomy-at-scale Data Scientist</a:t>
            </a:r>
            <a:endParaRPr lang="nl-NL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CIMMYT-Zimbabwe</a:t>
            </a:r>
          </a:p>
        </p:txBody>
      </p:sp>
    </p:spTree>
    <p:extLst>
      <p:ext uri="{BB962C8B-B14F-4D97-AF65-F5344CB8AC3E}">
        <p14:creationId xmlns:p14="http://schemas.microsoft.com/office/powerpoint/2010/main" val="318621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2BE80F0-7293-A0B5-09EF-9DBEC5133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72"/>
          <a:stretch/>
        </p:blipFill>
        <p:spPr>
          <a:xfrm>
            <a:off x="227178" y="1538958"/>
            <a:ext cx="8588043" cy="420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BAE16-6819-46BF-403E-BF5BF8B7C2C0}"/>
              </a:ext>
            </a:extLst>
          </p:cNvPr>
          <p:cNvSpPr txBox="1"/>
          <p:nvPr/>
        </p:nvSpPr>
        <p:spPr>
          <a:xfrm>
            <a:off x="1376883" y="3867141"/>
            <a:ext cx="43228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ZW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Yield gap closure ca. 70% of Yp</a:t>
            </a:r>
          </a:p>
          <a:p>
            <a:pPr>
              <a:lnSpc>
                <a:spcPts val="1800"/>
              </a:lnSpc>
            </a:pPr>
            <a:endParaRPr lang="en-ZW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en-ZW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of other factors (e.g., diseases, crop rotations) is key to increase wheat yields in the Netherlands.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98337-554D-78B1-C3F2-8F717B7F0BB3}"/>
              </a:ext>
            </a:extLst>
          </p:cNvPr>
          <p:cNvSpPr txBox="1"/>
          <p:nvPr/>
        </p:nvSpPr>
        <p:spPr>
          <a:xfrm>
            <a:off x="7543132" y="2866353"/>
            <a:ext cx="874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Other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4D5D-0D4F-D2F7-E828-063A964E5B4A}"/>
              </a:ext>
            </a:extLst>
          </p:cNvPr>
          <p:cNvSpPr txBox="1"/>
          <p:nvPr/>
        </p:nvSpPr>
        <p:spPr>
          <a:xfrm>
            <a:off x="1250805" y="1661163"/>
            <a:ext cx="1834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Water limitations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6E693-938F-6534-A59E-B3FF4522D6CE}"/>
              </a:ext>
            </a:extLst>
          </p:cNvPr>
          <p:cNvSpPr txBox="1"/>
          <p:nvPr/>
        </p:nvSpPr>
        <p:spPr>
          <a:xfrm>
            <a:off x="7358143" y="1666417"/>
            <a:ext cx="14189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N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B7755D-74F2-8220-E19A-1FDB3AFFB298}"/>
              </a:ext>
            </a:extLst>
          </p:cNvPr>
          <p:cNvCxnSpPr>
            <a:cxnSpLocks/>
          </p:cNvCxnSpPr>
          <p:nvPr/>
        </p:nvCxnSpPr>
        <p:spPr>
          <a:xfrm>
            <a:off x="8161806" y="1936161"/>
            <a:ext cx="0" cy="4049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88145E-9EE8-8955-EC30-78643DC7B126}"/>
              </a:ext>
            </a:extLst>
          </p:cNvPr>
          <p:cNvCxnSpPr>
            <a:cxnSpLocks/>
          </p:cNvCxnSpPr>
          <p:nvPr/>
        </p:nvCxnSpPr>
        <p:spPr>
          <a:xfrm>
            <a:off x="2627781" y="1926635"/>
            <a:ext cx="0" cy="4049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B26B10-71CB-CB1D-F1F3-AFFC311E7AC2}"/>
              </a:ext>
            </a:extLst>
          </p:cNvPr>
          <p:cNvSpPr txBox="1"/>
          <p:nvPr/>
        </p:nvSpPr>
        <p:spPr>
          <a:xfrm>
            <a:off x="531570" y="6224190"/>
            <a:ext cx="3999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Berghuijs</a:t>
            </a:r>
            <a:r>
              <a:rPr lang="en-ZW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et al. (under review)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B26C60-8248-0769-CCD6-936E5A60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yield levels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9527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2CE52-490B-7F5E-9B17-E140BC252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70" y="4778990"/>
            <a:ext cx="1851966" cy="1389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D2C73F-0582-FFB7-502E-A06CEFCF7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8663"/>
            <a:ext cx="1851966" cy="13888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C6202-C51C-F3F5-B6C1-D01FA6628B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/>
          <a:stretch/>
        </p:blipFill>
        <p:spPr bwMode="auto">
          <a:xfrm>
            <a:off x="7007571" y="1772177"/>
            <a:ext cx="1851966" cy="1387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8DFE7-58B5-90E3-AD9B-58B321327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033" y="3275584"/>
            <a:ext cx="1849504" cy="13872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4B9EBC4-D6D9-6C18-9F33-6A5961CAF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</a:t>
            </a:r>
            <a:r>
              <a:rPr lang="en-US" sz="3200" dirty="0" err="1"/>
              <a:t>mngt</a:t>
            </a:r>
            <a:r>
              <a:rPr lang="en-US" sz="3200" dirty="0"/>
              <a:t> practices</a:t>
            </a:r>
            <a:endParaRPr lang="en-US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93997-404D-D717-E8A4-F86A262C6439}"/>
              </a:ext>
            </a:extLst>
          </p:cNvPr>
          <p:cNvSpPr txBox="1"/>
          <p:nvPr/>
        </p:nvSpPr>
        <p:spPr>
          <a:xfrm>
            <a:off x="7608525" y="277153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Myanmar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B9A8A-F1B7-425A-3EAF-BC4E6C185CBD}"/>
              </a:ext>
            </a:extLst>
          </p:cNvPr>
          <p:cNvSpPr txBox="1"/>
          <p:nvPr/>
        </p:nvSpPr>
        <p:spPr>
          <a:xfrm>
            <a:off x="7608525" y="3266239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Thailand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2AED2-F03F-17E7-566C-FBF94B21D7A8}"/>
              </a:ext>
            </a:extLst>
          </p:cNvPr>
          <p:cNvSpPr txBox="1"/>
          <p:nvPr/>
        </p:nvSpPr>
        <p:spPr>
          <a:xfrm>
            <a:off x="7608525" y="1773768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Vietnam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41BBB-24DC-859C-E2AA-246EE1F17CA1}"/>
              </a:ext>
            </a:extLst>
          </p:cNvPr>
          <p:cNvSpPr txBox="1"/>
          <p:nvPr/>
        </p:nvSpPr>
        <p:spPr>
          <a:xfrm>
            <a:off x="7608525" y="5859737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Indonesia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632C1-A7D6-96AC-0FD0-D7D77560C966}"/>
              </a:ext>
            </a:extLst>
          </p:cNvPr>
          <p:cNvSpPr txBox="1"/>
          <p:nvPr/>
        </p:nvSpPr>
        <p:spPr>
          <a:xfrm>
            <a:off x="227178" y="6251497"/>
            <a:ext cx="363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(2022, </a:t>
            </a:r>
            <a:r>
              <a:rPr lang="en-ZW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AgSys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46B5B-7CB4-3B74-5298-C64B642567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94" t="19786" r="25454" b="22750"/>
          <a:stretch/>
        </p:blipFill>
        <p:spPr>
          <a:xfrm>
            <a:off x="355564" y="1378846"/>
            <a:ext cx="6256749" cy="44791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7AEBA0-6638-87AB-5F13-499C9DC15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21" t="64684" r="21158" b="27668"/>
          <a:stretch/>
        </p:blipFill>
        <p:spPr>
          <a:xfrm>
            <a:off x="2761614" y="1564640"/>
            <a:ext cx="566332" cy="5638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968E08-C38A-4747-E21B-E852E191C0DE}"/>
              </a:ext>
            </a:extLst>
          </p:cNvPr>
          <p:cNvSpPr/>
          <p:nvPr/>
        </p:nvSpPr>
        <p:spPr>
          <a:xfrm>
            <a:off x="233680" y="3667760"/>
            <a:ext cx="6573520" cy="2448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C29935-7768-C509-57BC-6B9B35DFF335}"/>
              </a:ext>
            </a:extLst>
          </p:cNvPr>
          <p:cNvSpPr/>
          <p:nvPr/>
        </p:nvSpPr>
        <p:spPr>
          <a:xfrm>
            <a:off x="3566260" y="1241316"/>
            <a:ext cx="3147689" cy="2448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6754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0C93A7D-9810-7836-059C-CF5BA22FB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67" t="20652" r="30944" b="10099"/>
          <a:stretch/>
        </p:blipFill>
        <p:spPr>
          <a:xfrm>
            <a:off x="297379" y="2065143"/>
            <a:ext cx="2687321" cy="356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835E1-77C2-5461-4901-1DDDE7D4032F}"/>
              </a:ext>
            </a:extLst>
          </p:cNvPr>
          <p:cNvSpPr txBox="1"/>
          <p:nvPr/>
        </p:nvSpPr>
        <p:spPr>
          <a:xfrm>
            <a:off x="367328" y="1332239"/>
            <a:ext cx="254742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Boundary lines</a:t>
            </a:r>
          </a:p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(Fermont et al., 2009)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6963D-FA5F-29B4-07A7-C05BE400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Data-driven approaches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931773-87C3-B8B6-B9E4-90411127D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67" t="20799" r="30944" b="10099"/>
          <a:stretch/>
        </p:blipFill>
        <p:spPr>
          <a:xfrm>
            <a:off x="3218180" y="2072640"/>
            <a:ext cx="2687320" cy="355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97D45-28BD-D6D1-1231-CFFF87257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67" t="20799" r="30944" b="10099"/>
          <a:stretch/>
        </p:blipFill>
        <p:spPr>
          <a:xfrm>
            <a:off x="6138981" y="2072640"/>
            <a:ext cx="2687320" cy="355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33B371-3D37-3F4E-D8FC-D8A141E37930}"/>
              </a:ext>
            </a:extLst>
          </p:cNvPr>
          <p:cNvSpPr txBox="1"/>
          <p:nvPr/>
        </p:nvSpPr>
        <p:spPr>
          <a:xfrm>
            <a:off x="3218178" y="1332238"/>
            <a:ext cx="268732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frontiers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(Silva et al., 2017)</a:t>
            </a:r>
            <a:endParaRPr lang="en-US" sz="1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89E334-D3E6-A7B7-7CF9-B4EC4A0DD062}"/>
              </a:ext>
            </a:extLst>
          </p:cNvPr>
          <p:cNvSpPr txBox="1"/>
          <p:nvPr/>
        </p:nvSpPr>
        <p:spPr>
          <a:xfrm>
            <a:off x="6208928" y="1340947"/>
            <a:ext cx="254742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(Nayak et al., 2022)</a:t>
            </a:r>
            <a:endParaRPr lang="en-US" sz="1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3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09700-C455-9D2D-54AD-E477AFA6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Boundary line analysis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EBCC5-D476-1C05-F36C-BABF7A20E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0" t="28449" r="23277" b="12537"/>
          <a:stretch/>
        </p:blipFill>
        <p:spPr>
          <a:xfrm>
            <a:off x="274327" y="2433447"/>
            <a:ext cx="4789137" cy="3468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DDBFA-290C-88BE-1BE3-716100751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6" t="22445" r="22000" b="42790"/>
          <a:stretch/>
        </p:blipFill>
        <p:spPr>
          <a:xfrm>
            <a:off x="5209122" y="1135416"/>
            <a:ext cx="3355758" cy="2923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5F52A6-D404-A7CF-EB54-30DE3945D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11" t="45951" r="28000" b="11778"/>
          <a:stretch/>
        </p:blipFill>
        <p:spPr>
          <a:xfrm>
            <a:off x="5162580" y="4051997"/>
            <a:ext cx="3981420" cy="2637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5BFC67-7902-2E25-1B6B-1145549F88C5}"/>
              </a:ext>
            </a:extLst>
          </p:cNvPr>
          <p:cNvSpPr txBox="1"/>
          <p:nvPr/>
        </p:nvSpPr>
        <p:spPr>
          <a:xfrm>
            <a:off x="457200" y="1365034"/>
            <a:ext cx="4539672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Step 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Identify boundary line points.</a:t>
            </a:r>
          </a:p>
          <a:p>
            <a:pPr algn="just">
              <a:lnSpc>
                <a:spcPts val="3000"/>
              </a:lnSpc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Step 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Estimate boundary line functions.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9426A-6232-7A78-E035-225265FFDCD5}"/>
              </a:ext>
            </a:extLst>
          </p:cNvPr>
          <p:cNvSpPr txBox="1"/>
          <p:nvPr/>
        </p:nvSpPr>
        <p:spPr>
          <a:xfrm>
            <a:off x="5338611" y="290985"/>
            <a:ext cx="3355758" cy="818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Step 3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Yield gap analysis and identification of limiting factors.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F313F-1F99-57C5-E43B-8962FBAACF47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Wairegi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 et al. (2010, FCR) </a:t>
            </a:r>
          </a:p>
        </p:txBody>
      </p:sp>
    </p:spTree>
    <p:extLst>
      <p:ext uri="{BB962C8B-B14F-4D97-AF65-F5344CB8AC3E}">
        <p14:creationId xmlns:p14="http://schemas.microsoft.com/office/powerpoint/2010/main" val="24761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>
            <a:extLst>
              <a:ext uri="{FF2B5EF4-FFF2-40B4-BE49-F238E27FC236}">
                <a16:creationId xmlns:a16="http://schemas.microsoft.com/office/drawing/2014/main" id="{17C0330C-71FF-400C-1785-BAECE4E57140}"/>
              </a:ext>
            </a:extLst>
          </p:cNvPr>
          <p:cNvSpPr/>
          <p:nvPr/>
        </p:nvSpPr>
        <p:spPr>
          <a:xfrm rot="17430379">
            <a:off x="275415" y="2791657"/>
            <a:ext cx="7546586" cy="6967389"/>
          </a:xfrm>
          <a:prstGeom prst="arc">
            <a:avLst>
              <a:gd name="adj1" fmla="val 16282454"/>
              <a:gd name="adj2" fmla="val 20604464"/>
            </a:avLst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5542ED-EA6B-D208-D067-3E0C31E15F32}"/>
              </a:ext>
            </a:extLst>
          </p:cNvPr>
          <p:cNvSpPr/>
          <p:nvPr/>
        </p:nvSpPr>
        <p:spPr>
          <a:xfrm>
            <a:off x="4234379" y="2499379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85CFD3-CF8C-309D-FFDC-A6E405E9A35A}"/>
              </a:ext>
            </a:extLst>
          </p:cNvPr>
          <p:cNvSpPr/>
          <p:nvPr/>
        </p:nvSpPr>
        <p:spPr>
          <a:xfrm>
            <a:off x="4213925" y="2463371"/>
            <a:ext cx="127601" cy="133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7F26B-CCB0-058C-32EE-BC0A9FFBF8D2}"/>
              </a:ext>
            </a:extLst>
          </p:cNvPr>
          <p:cNvGrpSpPr/>
          <p:nvPr/>
        </p:nvGrpSpPr>
        <p:grpSpPr>
          <a:xfrm>
            <a:off x="2307547" y="3163003"/>
            <a:ext cx="2" cy="2161511"/>
            <a:chOff x="2767819" y="3309876"/>
            <a:chExt cx="2" cy="216151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8BC4DC-CAA7-C0D9-FE07-D9EEAAE8EA22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 flipH="1">
              <a:off x="2767820" y="3309876"/>
              <a:ext cx="1" cy="106124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0A992EC-8211-0993-CE2E-AD99032B8B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7819" y="4453006"/>
              <a:ext cx="0" cy="101838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BCE00A-204E-FD4F-2C96-8C7A142A0169}"/>
              </a:ext>
            </a:extLst>
          </p:cNvPr>
          <p:cNvGrpSpPr/>
          <p:nvPr/>
        </p:nvGrpSpPr>
        <p:grpSpPr>
          <a:xfrm>
            <a:off x="705763" y="1450375"/>
            <a:ext cx="7922175" cy="8378996"/>
            <a:chOff x="2524927" y="1571848"/>
            <a:chExt cx="7922175" cy="8378996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6330BA8-D836-E44D-8EA4-ADAC00CDCF74}"/>
                </a:ext>
              </a:extLst>
            </p:cNvPr>
            <p:cNvSpPr/>
            <p:nvPr/>
          </p:nvSpPr>
          <p:spPr>
            <a:xfrm rot="18793923">
              <a:off x="2521054" y="2024796"/>
              <a:ext cx="7929921" cy="7922175"/>
            </a:xfrm>
            <a:prstGeom prst="arc">
              <a:avLst>
                <a:gd name="adj1" fmla="val 14436159"/>
                <a:gd name="adj2" fmla="val 18876309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3326DE-DF21-2C6D-A156-34B3650FD796}"/>
                </a:ext>
              </a:extLst>
            </p:cNvPr>
            <p:cNvSpPr txBox="1"/>
            <p:nvPr/>
          </p:nvSpPr>
          <p:spPr>
            <a:xfrm>
              <a:off x="6107117" y="1571848"/>
              <a:ext cx="5421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Yw</a:t>
              </a:r>
              <a:endParaRPr kumimoji="0" lang="en-GB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B838BF-BE66-8511-3F89-DE317CF7E411}"/>
                </a:ext>
              </a:extLst>
            </p:cNvPr>
            <p:cNvSpPr/>
            <p:nvPr/>
          </p:nvSpPr>
          <p:spPr>
            <a:xfrm>
              <a:off x="6304804" y="1961120"/>
              <a:ext cx="127601" cy="1332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073C62-0D39-89E4-DAB2-AB51AAD5DEBD}"/>
              </a:ext>
            </a:extLst>
          </p:cNvPr>
          <p:cNvGrpSpPr/>
          <p:nvPr/>
        </p:nvGrpSpPr>
        <p:grpSpPr>
          <a:xfrm>
            <a:off x="2400893" y="3136443"/>
            <a:ext cx="1259892" cy="1130198"/>
            <a:chOff x="4216872" y="3223841"/>
            <a:chExt cx="1259892" cy="11301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A2EC7C-6619-DD06-91C6-7EE3B554019D}"/>
                </a:ext>
              </a:extLst>
            </p:cNvPr>
            <p:cNvSpPr txBox="1"/>
            <p:nvPr/>
          </p:nvSpPr>
          <p:spPr>
            <a:xfrm>
              <a:off x="4320816" y="3505602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Efficiency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yield gap</a:t>
              </a:r>
              <a:endParaRPr kumimoji="0" lang="en-GB" sz="1600" b="1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5CC45E-8312-C066-E3D0-4D591AE0109C}"/>
                </a:ext>
              </a:extLst>
            </p:cNvPr>
            <p:cNvSpPr/>
            <p:nvPr/>
          </p:nvSpPr>
          <p:spPr>
            <a:xfrm>
              <a:off x="4216872" y="3223841"/>
              <a:ext cx="207889" cy="1130198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30B9596-B44D-13FE-0A77-8C4A05557B43}"/>
              </a:ext>
            </a:extLst>
          </p:cNvPr>
          <p:cNvSpPr/>
          <p:nvPr/>
        </p:nvSpPr>
        <p:spPr>
          <a:xfrm>
            <a:off x="3715978" y="278409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2A59A1-5DB6-DFA3-0BE3-1A677C5F230C}"/>
              </a:ext>
            </a:extLst>
          </p:cNvPr>
          <p:cNvSpPr/>
          <p:nvPr/>
        </p:nvSpPr>
        <p:spPr>
          <a:xfrm>
            <a:off x="3336982" y="3196388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D5B737-4D74-8A52-B42C-E729BAF41272}"/>
              </a:ext>
            </a:extLst>
          </p:cNvPr>
          <p:cNvCxnSpPr/>
          <p:nvPr/>
        </p:nvCxnSpPr>
        <p:spPr>
          <a:xfrm flipH="1">
            <a:off x="81185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E88878-55B0-59E0-7D93-42BE16E9CD19}"/>
              </a:ext>
            </a:extLst>
          </p:cNvPr>
          <p:cNvCxnSpPr/>
          <p:nvPr/>
        </p:nvCxnSpPr>
        <p:spPr>
          <a:xfrm flipH="1">
            <a:off x="81185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3B0B7A-567A-F9F3-D808-54A1E4EDB11A}"/>
              </a:ext>
            </a:extLst>
          </p:cNvPr>
          <p:cNvSpPr txBox="1"/>
          <p:nvPr/>
        </p:nvSpPr>
        <p:spPr>
          <a:xfrm>
            <a:off x="2067643" y="4266641"/>
            <a:ext cx="47981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Ya</a:t>
            </a:r>
            <a:endParaRPr kumimoji="0" lang="en-GB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6FF69-3100-9129-BB50-D739478A462F}"/>
              </a:ext>
            </a:extLst>
          </p:cNvPr>
          <p:cNvSpPr txBox="1"/>
          <p:nvPr/>
        </p:nvSpPr>
        <p:spPr>
          <a:xfrm>
            <a:off x="1292770" y="5416147"/>
            <a:ext cx="29290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Input use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(e.g., kg N/ha)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F7FC1-F2D2-3D80-3675-DDEB2E95871D}"/>
              </a:ext>
            </a:extLst>
          </p:cNvPr>
          <p:cNvSpPr txBox="1"/>
          <p:nvPr/>
        </p:nvSpPr>
        <p:spPr>
          <a:xfrm rot="16200000">
            <a:off x="-69080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 (t/ha)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191183-2B20-D876-C16C-20954E59618A}"/>
              </a:ext>
            </a:extLst>
          </p:cNvPr>
          <p:cNvSpPr/>
          <p:nvPr/>
        </p:nvSpPr>
        <p:spPr>
          <a:xfrm>
            <a:off x="2000831" y="3657186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0A564A-D277-EBEE-86D4-87595A4E0543}"/>
              </a:ext>
            </a:extLst>
          </p:cNvPr>
          <p:cNvSpPr/>
          <p:nvPr/>
        </p:nvSpPr>
        <p:spPr>
          <a:xfrm>
            <a:off x="1392766" y="4512282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C8D9BF-1368-96C1-D593-EFD41A2F2F0E}"/>
              </a:ext>
            </a:extLst>
          </p:cNvPr>
          <p:cNvSpPr/>
          <p:nvPr/>
        </p:nvSpPr>
        <p:spPr>
          <a:xfrm>
            <a:off x="1752806" y="422425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7BE42D9-36E9-29B1-5142-97864C0A28A6}"/>
              </a:ext>
            </a:extLst>
          </p:cNvPr>
          <p:cNvSpPr/>
          <p:nvPr/>
        </p:nvSpPr>
        <p:spPr>
          <a:xfrm>
            <a:off x="3827979" y="3350279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AD233C-34FF-FE1F-0E7E-E5FB05AC3F85}"/>
              </a:ext>
            </a:extLst>
          </p:cNvPr>
          <p:cNvSpPr/>
          <p:nvPr/>
        </p:nvSpPr>
        <p:spPr>
          <a:xfrm>
            <a:off x="2265014" y="422425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CB45CA6-F572-C9A2-6921-5B14FCD3FE5F}"/>
              </a:ext>
            </a:extLst>
          </p:cNvPr>
          <p:cNvSpPr/>
          <p:nvPr/>
        </p:nvSpPr>
        <p:spPr>
          <a:xfrm>
            <a:off x="2838823" y="4008226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53330E-6175-F96C-426E-273D068A8300}"/>
              </a:ext>
            </a:extLst>
          </p:cNvPr>
          <p:cNvSpPr/>
          <p:nvPr/>
        </p:nvSpPr>
        <p:spPr>
          <a:xfrm>
            <a:off x="2707866" y="3288146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094C27-0ECB-7D87-E0BA-76291A8C4FC1}"/>
              </a:ext>
            </a:extLst>
          </p:cNvPr>
          <p:cNvGrpSpPr/>
          <p:nvPr/>
        </p:nvGrpSpPr>
        <p:grpSpPr>
          <a:xfrm>
            <a:off x="2373271" y="2526426"/>
            <a:ext cx="3265756" cy="608806"/>
            <a:chOff x="2808135" y="2660599"/>
            <a:chExt cx="3265756" cy="6088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A0A4F7-8CE4-ED6A-3F81-CBEB32F9FA42}"/>
                </a:ext>
              </a:extLst>
            </p:cNvPr>
            <p:cNvSpPr txBox="1"/>
            <p:nvPr/>
          </p:nvSpPr>
          <p:spPr>
            <a:xfrm>
              <a:off x="4917943" y="2710243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Resource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yield gap</a:t>
              </a:r>
              <a:endParaRPr kumimoji="0" lang="en-GB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8E9A7FE6-5119-C94F-E5B8-C69ACCD4AE91}"/>
                </a:ext>
              </a:extLst>
            </p:cNvPr>
            <p:cNvSpPr/>
            <p:nvPr/>
          </p:nvSpPr>
          <p:spPr>
            <a:xfrm>
              <a:off x="4839812" y="2660599"/>
              <a:ext cx="195010" cy="608806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0FEE9-C4E7-01EC-8719-B389257E1D32}"/>
                </a:ext>
              </a:extLst>
            </p:cNvPr>
            <p:cNvCxnSpPr/>
            <p:nvPr/>
          </p:nvCxnSpPr>
          <p:spPr>
            <a:xfrm flipV="1">
              <a:off x="2808135" y="3269404"/>
              <a:ext cx="2013284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B443D14-F9B7-0507-468A-5C651839514E}"/>
              </a:ext>
            </a:extLst>
          </p:cNvPr>
          <p:cNvSpPr txBox="1"/>
          <p:nvPr/>
        </p:nvSpPr>
        <p:spPr>
          <a:xfrm>
            <a:off x="3985856" y="2049585"/>
            <a:ext cx="583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</a:t>
            </a:r>
            <a:r>
              <a:rPr kumimoji="0" lang="en-GB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B5D1A4-D37E-4E6A-AF11-8E4C97146D6D}"/>
              </a:ext>
            </a:extLst>
          </p:cNvPr>
          <p:cNvSpPr/>
          <p:nvPr/>
        </p:nvSpPr>
        <p:spPr>
          <a:xfrm>
            <a:off x="1717970" y="2721539"/>
            <a:ext cx="443044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B3106-5C60-547B-D1E2-BE8D61C1F814}"/>
              </a:ext>
            </a:extLst>
          </p:cNvPr>
          <p:cNvSpPr txBox="1"/>
          <p:nvPr/>
        </p:nvSpPr>
        <p:spPr>
          <a:xfrm>
            <a:off x="1737835" y="2648669"/>
            <a:ext cx="7793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</a:t>
            </a:r>
            <a:r>
              <a:rPr kumimoji="0" lang="en-GB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TEx</a:t>
            </a:r>
            <a:endParaRPr kumimoji="0" lang="en-GB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A619F4-C276-4CD2-AAC9-41A71705A79F}"/>
              </a:ext>
            </a:extLst>
          </p:cNvPr>
          <p:cNvSpPr/>
          <p:nvPr/>
        </p:nvSpPr>
        <p:spPr>
          <a:xfrm>
            <a:off x="2953946" y="2733731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525817-E2D1-95F0-D331-D6F351DC6103}"/>
              </a:ext>
            </a:extLst>
          </p:cNvPr>
          <p:cNvSpPr/>
          <p:nvPr/>
        </p:nvSpPr>
        <p:spPr>
          <a:xfrm>
            <a:off x="2265015" y="308112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D109356-93FF-D2F9-B40A-392454992915}"/>
              </a:ext>
            </a:extLst>
          </p:cNvPr>
          <p:cNvSpPr/>
          <p:nvPr/>
        </p:nvSpPr>
        <p:spPr>
          <a:xfrm>
            <a:off x="1342105" y="3932194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C9A9F5-C442-15D9-75F0-C37C1272A2BB}"/>
              </a:ext>
            </a:extLst>
          </p:cNvPr>
          <p:cNvGrpSpPr/>
          <p:nvPr/>
        </p:nvGrpSpPr>
        <p:grpSpPr>
          <a:xfrm>
            <a:off x="4341526" y="1883411"/>
            <a:ext cx="1671731" cy="655800"/>
            <a:chOff x="4871462" y="2030284"/>
            <a:chExt cx="1671731" cy="6558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8475A7-49E0-BEC6-5361-C8FA5B679790}"/>
                </a:ext>
              </a:extLst>
            </p:cNvPr>
            <p:cNvGrpSpPr/>
            <p:nvPr/>
          </p:nvGrpSpPr>
          <p:grpSpPr>
            <a:xfrm>
              <a:off x="5137320" y="2030284"/>
              <a:ext cx="1405873" cy="646564"/>
              <a:chOff x="6194858" y="1995259"/>
              <a:chExt cx="1405873" cy="646564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5A948B-82C7-CB6E-B599-4C49DFFC3B18}"/>
                  </a:ext>
                </a:extLst>
              </p:cNvPr>
              <p:cNvSpPr txBox="1"/>
              <p:nvPr/>
            </p:nvSpPr>
            <p:spPr>
              <a:xfrm>
                <a:off x="6269859" y="2041650"/>
                <a:ext cx="133087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Technology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yield gap</a:t>
                </a:r>
                <a:endParaRPr kumimoji="0" lang="en-GB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9" name="Right Brace 48">
                <a:extLst>
                  <a:ext uri="{FF2B5EF4-FFF2-40B4-BE49-F238E27FC236}">
                    <a16:creationId xmlns:a16="http://schemas.microsoft.com/office/drawing/2014/main" id="{67432672-93B4-3054-8F51-F50A562DA339}"/>
                  </a:ext>
                </a:extLst>
              </p:cNvPr>
              <p:cNvSpPr/>
              <p:nvPr/>
            </p:nvSpPr>
            <p:spPr>
              <a:xfrm>
                <a:off x="6194858" y="1995259"/>
                <a:ext cx="150003" cy="646564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0B8722-2B80-9ECF-9125-356F8CC219C2}"/>
                </a:ext>
              </a:extLst>
            </p:cNvPr>
            <p:cNvCxnSpPr>
              <a:stCxn id="41" idx="6"/>
              <a:endCxn id="49" idx="2"/>
            </p:cNvCxnSpPr>
            <p:nvPr/>
          </p:nvCxnSpPr>
          <p:spPr>
            <a:xfrm flipV="1">
              <a:off x="4871462" y="2676848"/>
              <a:ext cx="265858" cy="923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DC1B346-B57E-383B-785F-53D992975B1E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(2017, EJA)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C8DCF6-EC58-A30C-269B-6E264F327C49}"/>
              </a:ext>
            </a:extLst>
          </p:cNvPr>
          <p:cNvSpPr txBox="1"/>
          <p:nvPr/>
        </p:nvSpPr>
        <p:spPr>
          <a:xfrm>
            <a:off x="5096137" y="3329087"/>
            <a:ext cx="37578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actual farmers’ yields from farm survey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TEx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technical efficient yields estimated with stochastic frontier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highest farmers’ yields based on top 10</a:t>
            </a:r>
            <a:r>
              <a:rPr lang="en-GB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percentile of Ya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water-limited potential yield from crop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558F24-513E-2783-96DF-E41D63F9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17" y="286788"/>
            <a:ext cx="8418106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Stochastic frontier analysis</a:t>
            </a:r>
          </a:p>
        </p:txBody>
      </p:sp>
    </p:spTree>
    <p:extLst>
      <p:ext uri="{BB962C8B-B14F-4D97-AF65-F5344CB8AC3E}">
        <p14:creationId xmlns:p14="http://schemas.microsoft.com/office/powerpoint/2010/main" val="107430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41" grpId="0" animBg="1"/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8" grpId="0"/>
      <p:bldP spid="40" grpId="0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F224F0-E666-6ECB-969F-3D32F7B73D90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(2021, GFS)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44C579-5F60-D1A6-BD93-455F612F687C}"/>
              </a:ext>
            </a:extLst>
          </p:cNvPr>
          <p:cNvGrpSpPr>
            <a:grpSpLocks noChangeAspect="1"/>
          </p:cNvGrpSpPr>
          <p:nvPr/>
        </p:nvGrpSpPr>
        <p:grpSpPr>
          <a:xfrm>
            <a:off x="456118" y="1719280"/>
            <a:ext cx="4220387" cy="4106498"/>
            <a:chOff x="416650" y="1351780"/>
            <a:chExt cx="3922493" cy="38166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7AF761-0397-0E9F-0571-56154A785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21" t="20786" r="55861" b="9099"/>
            <a:stretch/>
          </p:blipFill>
          <p:spPr>
            <a:xfrm>
              <a:off x="416650" y="1351780"/>
              <a:ext cx="3922493" cy="381664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3E4BD7-A13B-9376-8694-83004384D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133" t="24184" r="60012" b="72139"/>
            <a:stretch/>
          </p:blipFill>
          <p:spPr>
            <a:xfrm>
              <a:off x="3768090" y="1519600"/>
              <a:ext cx="336551" cy="200183"/>
            </a:xfrm>
            <a:prstGeom prst="rect">
              <a:avLst/>
            </a:prstGeom>
          </p:spPr>
        </p:pic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B24E24E0-8674-6342-A5C6-51C6466EC9F0}"/>
              </a:ext>
            </a:extLst>
          </p:cNvPr>
          <p:cNvGrpSpPr/>
          <p:nvPr/>
        </p:nvGrpSpPr>
        <p:grpSpPr>
          <a:xfrm>
            <a:off x="3448875" y="2805834"/>
            <a:ext cx="5196957" cy="3044113"/>
            <a:chOff x="8709" y="0"/>
            <a:chExt cx="5196956" cy="3044112"/>
          </a:xfrm>
        </p:grpSpPr>
        <p:sp>
          <p:nvSpPr>
            <p:cNvPr id="13" name="Straight Connector 35">
              <a:extLst>
                <a:ext uri="{FF2B5EF4-FFF2-40B4-BE49-F238E27FC236}">
                  <a16:creationId xmlns:a16="http://schemas.microsoft.com/office/drawing/2014/main" id="{883374D3-74E8-C643-212F-D838D5D5B04F}"/>
                </a:ext>
              </a:extLst>
            </p:cNvPr>
            <p:cNvSpPr/>
            <p:nvPr/>
          </p:nvSpPr>
          <p:spPr>
            <a:xfrm>
              <a:off x="8709" y="0"/>
              <a:ext cx="1044001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D39018C1-53CD-AD4F-F2E8-62C720666658}"/>
                </a:ext>
              </a:extLst>
            </p:cNvPr>
            <p:cNvSpPr txBox="1"/>
            <p:nvPr/>
          </p:nvSpPr>
          <p:spPr>
            <a:xfrm>
              <a:off x="1544050" y="1736064"/>
              <a:ext cx="3661615" cy="1308048"/>
            </a:xfrm>
            <a:prstGeom prst="rect">
              <a:avLst/>
            </a:prstGeom>
            <a:solidFill>
              <a:srgbClr val="D5EBFF"/>
            </a:solidFill>
            <a:ln w="12700" cap="flat">
              <a:solidFill>
                <a:schemeClr val="accent1">
                  <a:lumMod val="50000"/>
                </a:schemeClr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he Netherlands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Small yield gap 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attributed t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o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efficiency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yield 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gaps.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  <a:sym typeface="Helvetica"/>
                </a:rPr>
                <a:t>Silva et al. (2017b, AgSys)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2B572F3F-ACFD-ECEC-9E23-B29E9D7D44CB}"/>
              </a:ext>
            </a:extLst>
          </p:cNvPr>
          <p:cNvGrpSpPr/>
          <p:nvPr/>
        </p:nvGrpSpPr>
        <p:grpSpPr>
          <a:xfrm>
            <a:off x="1212632" y="1570583"/>
            <a:ext cx="7433200" cy="2627531"/>
            <a:chOff x="-95799" y="-270955"/>
            <a:chExt cx="7433198" cy="2627529"/>
          </a:xfrm>
        </p:grpSpPr>
        <p:sp>
          <p:nvSpPr>
            <p:cNvPr id="16" name="Straight Connector 30">
              <a:extLst>
                <a:ext uri="{FF2B5EF4-FFF2-40B4-BE49-F238E27FC236}">
                  <a16:creationId xmlns:a16="http://schemas.microsoft.com/office/drawing/2014/main" id="{6ECA1079-506B-5FA0-ECBF-2C1CC92A3C6E}"/>
                </a:ext>
              </a:extLst>
            </p:cNvPr>
            <p:cNvSpPr/>
            <p:nvPr/>
          </p:nvSpPr>
          <p:spPr>
            <a:xfrm>
              <a:off x="-95799" y="2356573"/>
              <a:ext cx="1044000" cy="1"/>
            </a:xfrm>
            <a:prstGeom prst="line">
              <a:avLst/>
            </a:prstGeom>
            <a:noFill/>
            <a:ln w="57150" cap="flat">
              <a:solidFill>
                <a:srgbClr val="CC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6908D9FE-CC20-10EC-F4CB-CC34E3F81D98}"/>
                </a:ext>
              </a:extLst>
            </p:cNvPr>
            <p:cNvSpPr/>
            <p:nvPr/>
          </p:nvSpPr>
          <p:spPr>
            <a:xfrm>
              <a:off x="3675782" y="-270955"/>
              <a:ext cx="3661617" cy="12311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accent4">
                  <a:lumMod val="50000"/>
                </a:schemeClr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Southern Ethiopia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Large yield gap 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attributed to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technology yield gaps. 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  <a:sym typeface="Helvetica"/>
                </a:rPr>
                <a:t>Silva et al. (AgSys, 2019)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" name="Group 5">
            <a:extLst>
              <a:ext uri="{FF2B5EF4-FFF2-40B4-BE49-F238E27FC236}">
                <a16:creationId xmlns:a16="http://schemas.microsoft.com/office/drawing/2014/main" id="{FD6606E8-C623-A148-DBD6-F7ACC4935FC2}"/>
              </a:ext>
            </a:extLst>
          </p:cNvPr>
          <p:cNvGrpSpPr/>
          <p:nvPr/>
        </p:nvGrpSpPr>
        <p:grpSpPr>
          <a:xfrm>
            <a:off x="2292441" y="3020499"/>
            <a:ext cx="6353391" cy="1308048"/>
            <a:chOff x="-69915" y="-15191"/>
            <a:chExt cx="6081753" cy="1308045"/>
          </a:xfrm>
        </p:grpSpPr>
        <p:sp>
          <p:nvSpPr>
            <p:cNvPr id="19" name="Straight Connector 34">
              <a:extLst>
                <a:ext uri="{FF2B5EF4-FFF2-40B4-BE49-F238E27FC236}">
                  <a16:creationId xmlns:a16="http://schemas.microsoft.com/office/drawing/2014/main" id="{BECD8BB0-C6A5-35FA-2B28-57EF6D4C00A8}"/>
                </a:ext>
              </a:extLst>
            </p:cNvPr>
            <p:cNvSpPr/>
            <p:nvPr/>
          </p:nvSpPr>
          <p:spPr>
            <a:xfrm>
              <a:off x="-69915" y="299729"/>
              <a:ext cx="1044001" cy="2786"/>
            </a:xfrm>
            <a:prstGeom prst="line">
              <a:avLst/>
            </a:prstGeom>
            <a:noFill/>
            <a:ln w="5715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Rectangle 31">
              <a:extLst>
                <a:ext uri="{FF2B5EF4-FFF2-40B4-BE49-F238E27FC236}">
                  <a16:creationId xmlns:a16="http://schemas.microsoft.com/office/drawing/2014/main" id="{A8914E59-CD1E-AF15-9A6E-0B52AD6545A7}"/>
                </a:ext>
              </a:extLst>
            </p:cNvPr>
            <p:cNvSpPr/>
            <p:nvPr/>
          </p:nvSpPr>
          <p:spPr>
            <a:xfrm>
              <a:off x="2506772" y="-15191"/>
              <a:ext cx="3505066" cy="13080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solidFill>
                <a:schemeClr val="tx2">
                  <a:lumMod val="50000"/>
                </a:schemeClr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Central Luzon, Philippines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Medium yield gap due to efficiency,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resource and technology yield gaps.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  <a:sym typeface="Helvetica"/>
                </a:rPr>
                <a:t>Silva et al. (2017a, EJA)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2144D9C2-EB00-11DC-F14F-82564884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17" y="286788"/>
            <a:ext cx="8418106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Stochastic frontier analysis</a:t>
            </a:r>
          </a:p>
        </p:txBody>
      </p:sp>
    </p:spTree>
    <p:extLst>
      <p:ext uri="{BB962C8B-B14F-4D97-AF65-F5344CB8AC3E}">
        <p14:creationId xmlns:p14="http://schemas.microsoft.com/office/powerpoint/2010/main" val="64490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  <p:bldP spid="15" grpId="0" animBg="1" advAuto="0"/>
      <p:bldP spid="18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F1BD16-DA16-1FFA-F194-8185A782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Machine learning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239E7-A2DD-725F-5632-B2284B9AB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5" y="1343517"/>
            <a:ext cx="4079047" cy="4546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CD9BE-050A-9F89-421D-95D123643916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Nayak et al. (2022, FCR)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122231-0642-1DF6-1249-8C07AADDF9DA}"/>
              </a:ext>
            </a:extLst>
          </p:cNvPr>
          <p:cNvGrpSpPr/>
          <p:nvPr/>
        </p:nvGrpSpPr>
        <p:grpSpPr>
          <a:xfrm>
            <a:off x="4787864" y="850693"/>
            <a:ext cx="4091233" cy="3517265"/>
            <a:chOff x="4666267" y="565133"/>
            <a:chExt cx="4091233" cy="3517265"/>
          </a:xfrm>
        </p:grpSpPr>
        <p:pic>
          <p:nvPicPr>
            <p:cNvPr id="12" name="Picture 11" descr="Chart, bar chart&#10;&#10;Description automatically generated">
              <a:extLst>
                <a:ext uri="{FF2B5EF4-FFF2-40B4-BE49-F238E27FC236}">
                  <a16:creationId xmlns:a16="http://schemas.microsoft.com/office/drawing/2014/main" id="{282D1CFB-C14B-4BF5-10E0-42555788D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83" r="15583"/>
            <a:stretch/>
          </p:blipFill>
          <p:spPr>
            <a:xfrm>
              <a:off x="4666267" y="565133"/>
              <a:ext cx="4091233" cy="3517265"/>
            </a:xfrm>
            <a:prstGeom prst="rect">
              <a:avLst/>
            </a:prstGeom>
          </p:spPr>
        </p:pic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E1F1D44-DBCE-B318-FD18-D367D1902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369" t="36935" b="43768"/>
            <a:stretch/>
          </p:blipFill>
          <p:spPr>
            <a:xfrm>
              <a:off x="7713447" y="1262237"/>
              <a:ext cx="869623" cy="6787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F24EE5-F4B2-9E1A-D56B-40021F32B7C0}"/>
              </a:ext>
            </a:extLst>
          </p:cNvPr>
          <p:cNvSpPr txBox="1"/>
          <p:nvPr/>
        </p:nvSpPr>
        <p:spPr>
          <a:xfrm>
            <a:off x="4618181" y="435180"/>
            <a:ext cx="426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Variable importance/Shapely values</a:t>
            </a:r>
            <a:endParaRPr lang="en-ZW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A44404-29C8-C70A-BD40-F1D06276ED43}"/>
              </a:ext>
            </a:extLst>
          </p:cNvPr>
          <p:cNvSpPr txBox="1"/>
          <p:nvPr/>
        </p:nvSpPr>
        <p:spPr>
          <a:xfrm>
            <a:off x="4988280" y="4628757"/>
            <a:ext cx="387234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(!) </a:t>
            </a:r>
            <a:r>
              <a:rPr lang="en-GB" sz="1700" i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mostly used for analysis of actual yield variability. Its application for </a:t>
            </a:r>
            <a:r>
              <a:rPr lang="en-GB" sz="17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Yg</a:t>
            </a:r>
            <a:r>
              <a:rPr lang="en-GB" sz="1700" i="1" dirty="0">
                <a:latin typeface="Helvetica" panose="020B0604020202020204" pitchFamily="34" charset="0"/>
                <a:cs typeface="Helvetica" panose="020B0604020202020204" pitchFamily="34" charset="0"/>
              </a:rPr>
              <a:t> decomposition is being finalized.</a:t>
            </a:r>
            <a:endParaRPr lang="en-ZW" sz="1700" i="1" dirty="0"/>
          </a:p>
        </p:txBody>
      </p:sp>
    </p:spTree>
    <p:extLst>
      <p:ext uri="{BB962C8B-B14F-4D97-AF65-F5344CB8AC3E}">
        <p14:creationId xmlns:p14="http://schemas.microsoft.com/office/powerpoint/2010/main" val="191048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09700-C455-9D2D-54AD-E477AFA6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Summary</a:t>
            </a:r>
            <a:endParaRPr lang="en-US" sz="18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185E3D6-599A-C9EA-31DE-BF718F1A342F}"/>
              </a:ext>
            </a:extLst>
          </p:cNvPr>
          <p:cNvCxnSpPr>
            <a:cxnSpLocks/>
          </p:cNvCxnSpPr>
          <p:nvPr/>
        </p:nvCxnSpPr>
        <p:spPr>
          <a:xfrm flipV="1">
            <a:off x="760817" y="1397113"/>
            <a:ext cx="0" cy="3792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047C40-7546-0EE0-E3CE-C69F952D4081}"/>
              </a:ext>
            </a:extLst>
          </p:cNvPr>
          <p:cNvSpPr txBox="1"/>
          <p:nvPr/>
        </p:nvSpPr>
        <p:spPr>
          <a:xfrm rot="16200000">
            <a:off x="-1543003" y="3119040"/>
            <a:ext cx="394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Interpretation of complex relations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647B0-6E4C-0DF2-18F5-02619488D848}"/>
              </a:ext>
            </a:extLst>
          </p:cNvPr>
          <p:cNvSpPr txBox="1"/>
          <p:nvPr/>
        </p:nvSpPr>
        <p:spPr>
          <a:xfrm>
            <a:off x="720813" y="5332294"/>
            <a:ext cx="379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Flexibility [shape of </a:t>
            </a:r>
            <a:r>
              <a:rPr lang="en-US" b="1" i="1" dirty="0"/>
              <a:t>f(x)</a:t>
            </a:r>
            <a:r>
              <a:rPr lang="en-US" b="1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14A62-A05B-408D-DB78-E63AA49F0F34}"/>
              </a:ext>
            </a:extLst>
          </p:cNvPr>
          <p:cNvSpPr txBox="1"/>
          <p:nvPr/>
        </p:nvSpPr>
        <p:spPr>
          <a:xfrm>
            <a:off x="4798749" y="1198931"/>
            <a:ext cx="4143370" cy="4550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Some advantages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All types of variables can be used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Less sensitive to outliers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Less subjective user decisions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Non-linear relations and interactions accounted for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assumptions on functional forms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problem with auto-correlation</a:t>
            </a:r>
          </a:p>
          <a:p>
            <a:pPr>
              <a:lnSpc>
                <a:spcPts val="2600"/>
              </a:lnSpc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Some disadvantages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High sample size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High computation power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interpretability of parameters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Script-based, Excel won’t work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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592EE-260E-95C9-FEC5-C6DD19E27FB2}"/>
              </a:ext>
            </a:extLst>
          </p:cNvPr>
          <p:cNvCxnSpPr>
            <a:cxnSpLocks/>
          </p:cNvCxnSpPr>
          <p:nvPr/>
        </p:nvCxnSpPr>
        <p:spPr>
          <a:xfrm rot="5400000" flipV="1">
            <a:off x="2647561" y="3291477"/>
            <a:ext cx="0" cy="3792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4CEC07-3AAE-6BD7-2D23-E4217F8DEC4E}"/>
              </a:ext>
            </a:extLst>
          </p:cNvPr>
          <p:cNvSpPr txBox="1"/>
          <p:nvPr/>
        </p:nvSpPr>
        <p:spPr>
          <a:xfrm>
            <a:off x="953565" y="4257555"/>
            <a:ext cx="1131265" cy="6155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Boundary lines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13435-F71F-85C1-EB53-3E8CD1AFF30D}"/>
              </a:ext>
            </a:extLst>
          </p:cNvPr>
          <p:cNvSpPr txBox="1"/>
          <p:nvPr/>
        </p:nvSpPr>
        <p:spPr>
          <a:xfrm>
            <a:off x="2148435" y="3327364"/>
            <a:ext cx="1269746" cy="6155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9B671-E439-31E1-CB4F-5EB5040DE616}"/>
              </a:ext>
            </a:extLst>
          </p:cNvPr>
          <p:cNvSpPr txBox="1"/>
          <p:nvPr/>
        </p:nvSpPr>
        <p:spPr>
          <a:xfrm>
            <a:off x="3441675" y="1624909"/>
            <a:ext cx="1032860" cy="6155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CB15A-8D6B-54F1-584B-F19ECD441EE3}"/>
              </a:ext>
            </a:extLst>
          </p:cNvPr>
          <p:cNvCxnSpPr>
            <a:cxnSpLocks/>
          </p:cNvCxnSpPr>
          <p:nvPr/>
        </p:nvCxnSpPr>
        <p:spPr>
          <a:xfrm>
            <a:off x="1280004" y="4873108"/>
            <a:ext cx="0" cy="3146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0BADC8-B432-D579-7C86-43434A0A66E6}"/>
              </a:ext>
            </a:extLst>
          </p:cNvPr>
          <p:cNvCxnSpPr>
            <a:cxnSpLocks/>
          </p:cNvCxnSpPr>
          <p:nvPr/>
        </p:nvCxnSpPr>
        <p:spPr>
          <a:xfrm flipH="1">
            <a:off x="760817" y="4755832"/>
            <a:ext cx="19274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7DC004-B269-8BD0-1794-F77FE83655DB}"/>
              </a:ext>
            </a:extLst>
          </p:cNvPr>
          <p:cNvCxnSpPr>
            <a:cxnSpLocks/>
          </p:cNvCxnSpPr>
          <p:nvPr/>
        </p:nvCxnSpPr>
        <p:spPr>
          <a:xfrm>
            <a:off x="2518538" y="3942917"/>
            <a:ext cx="0" cy="12448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716A97-9E1A-F9EB-A82C-0459420B19C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60817" y="3635141"/>
            <a:ext cx="138761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17271E-9EFF-4C41-635B-4504BF09D932}"/>
              </a:ext>
            </a:extLst>
          </p:cNvPr>
          <p:cNvCxnSpPr>
            <a:cxnSpLocks/>
          </p:cNvCxnSpPr>
          <p:nvPr/>
        </p:nvCxnSpPr>
        <p:spPr>
          <a:xfrm>
            <a:off x="4224805" y="2240462"/>
            <a:ext cx="0" cy="29472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9EB95F-D606-9AD0-4629-BB31C76939DA}"/>
              </a:ext>
            </a:extLst>
          </p:cNvPr>
          <p:cNvCxnSpPr>
            <a:cxnSpLocks/>
          </p:cNvCxnSpPr>
          <p:nvPr/>
        </p:nvCxnSpPr>
        <p:spPr>
          <a:xfrm flipH="1">
            <a:off x="760817" y="1765046"/>
            <a:ext cx="268085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4ACFCF-F4A9-559B-0FED-51DCD2C4866C}"/>
              </a:ext>
            </a:extLst>
          </p:cNvPr>
          <p:cNvSpPr txBox="1"/>
          <p:nvPr/>
        </p:nvSpPr>
        <p:spPr>
          <a:xfrm>
            <a:off x="953565" y="1914600"/>
            <a:ext cx="1370510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>
                <a:latin typeface="Helvetica" panose="020B0604020202020204" pitchFamily="34" charset="0"/>
                <a:cs typeface="Helvetica" panose="020B0604020202020204" pitchFamily="34" charset="0"/>
              </a:rPr>
              <a:t>Crop growth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5E144C-8D32-F7E6-938C-D6E7D0A5C1FC}"/>
              </a:ext>
            </a:extLst>
          </p:cNvPr>
          <p:cNvSpPr txBox="1"/>
          <p:nvPr/>
        </p:nvSpPr>
        <p:spPr>
          <a:xfrm>
            <a:off x="812273" y="4886183"/>
            <a:ext cx="466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Low</a:t>
            </a:r>
            <a:endParaRPr lang="en-ZW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338EBD-71FD-CD9D-197D-6C62DD5315BC}"/>
              </a:ext>
            </a:extLst>
          </p:cNvPr>
          <p:cNvSpPr txBox="1"/>
          <p:nvPr/>
        </p:nvSpPr>
        <p:spPr>
          <a:xfrm>
            <a:off x="1793969" y="4886183"/>
            <a:ext cx="729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Medium</a:t>
            </a:r>
            <a:endParaRPr lang="en-ZW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990294-176E-896B-8D1C-FFCDD6A7FBD8}"/>
              </a:ext>
            </a:extLst>
          </p:cNvPr>
          <p:cNvSpPr txBox="1"/>
          <p:nvPr/>
        </p:nvSpPr>
        <p:spPr>
          <a:xfrm>
            <a:off x="3708374" y="4886183"/>
            <a:ext cx="515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High</a:t>
            </a:r>
            <a:endParaRPr lang="en-ZW" sz="1200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E8FB9377-5D7C-8DE5-E71F-9C63DBBDDB10}"/>
              </a:ext>
            </a:extLst>
          </p:cNvPr>
          <p:cNvSpPr/>
          <p:nvPr/>
        </p:nvSpPr>
        <p:spPr>
          <a:xfrm rot="19018687">
            <a:off x="658235" y="2916461"/>
            <a:ext cx="3301934" cy="4720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Trade-offs</a:t>
            </a:r>
            <a:endParaRPr lang="en-ZW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1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54" grpId="0"/>
      <p:bldP spid="55" grpId="0"/>
      <p:bldP spid="56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8F0F-332F-0490-DE21-36DC5C6E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Strategic (future)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52091-0137-D2CE-B8DA-E40BFA50DED6}"/>
              </a:ext>
            </a:extLst>
          </p:cNvPr>
          <p:cNvSpPr txBox="1"/>
          <p:nvPr/>
        </p:nvSpPr>
        <p:spPr>
          <a:xfrm>
            <a:off x="457200" y="1437958"/>
            <a:ext cx="7782560" cy="251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Web-based ‘one stop shop’ for yield gap decomposition: 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Interactive display on constraints to crop productivity in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EiA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use cases.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Measurement and evaluation of agronomic gains (KPIs).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Global FAIR database of on-farm yield and management practices.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Achieve training materials, data collection tools, publications, etc.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Connect and capacitate agronomists and data scientists.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56776-BE99-B56F-2AE4-968120CFB1A1}"/>
              </a:ext>
            </a:extLst>
          </p:cNvPr>
          <p:cNvSpPr txBox="1"/>
          <p:nvPr/>
        </p:nvSpPr>
        <p:spPr>
          <a:xfrm>
            <a:off x="457200" y="4210616"/>
            <a:ext cx="82296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3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Prioritization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investments and R&amp;D efforts to increase crop productivity in the Global South.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 national and regional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policies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dealing with food security, resource use efficiency, and environmental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31107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19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F4070-6064-49AC-9450-D85260F38C5E}"/>
              </a:ext>
            </a:extLst>
          </p:cNvPr>
          <p:cNvSpPr txBox="1"/>
          <p:nvPr/>
        </p:nvSpPr>
        <p:spPr>
          <a:xfrm>
            <a:off x="1113648" y="1336358"/>
            <a:ext cx="5847753" cy="459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Concepts of production ecology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What is yield gap decomposition?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Processed-based crop models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Data-driven approaches</a:t>
            </a:r>
          </a:p>
          <a:p>
            <a:pPr marL="800100" lvl="1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Boundary line analysis</a:t>
            </a:r>
          </a:p>
          <a:p>
            <a:pPr marL="800100" lvl="1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 analysis</a:t>
            </a:r>
          </a:p>
          <a:p>
            <a:pPr marL="800100" lvl="1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Summary 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Strategic applications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F2ED61-C323-9B45-0C21-15B7E77A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z="320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10384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F4070-6064-49AC-9450-D85260F38C5E}"/>
              </a:ext>
            </a:extLst>
          </p:cNvPr>
          <p:cNvSpPr txBox="1"/>
          <p:nvPr/>
        </p:nvSpPr>
        <p:spPr>
          <a:xfrm>
            <a:off x="457200" y="1417638"/>
            <a:ext cx="8229600" cy="453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Yield gaps to inform food security assessments and delineate scope for sustainable intensification.</a:t>
            </a:r>
          </a:p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Understand the relative contribution of growth defining, limiting, and reducing factors to actual farm yields.</a:t>
            </a:r>
          </a:p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Increasing availability of farmer field data, and environmental data, both across space and over time.</a:t>
            </a:r>
          </a:p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Prioritization of R&amp;D based on the most limiting factors to crop production.</a:t>
            </a:r>
          </a:p>
          <a:p>
            <a:pPr algn="just">
              <a:lnSpc>
                <a:spcPts val="3000"/>
              </a:lnSpc>
              <a:spcAft>
                <a:spcPts val="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Objective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Overview of modelling and data-driven and approaches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for yield gap decomposition using farmer field data. </a:t>
            </a:r>
          </a:p>
          <a:p>
            <a:pPr algn="r">
              <a:lnSpc>
                <a:spcPts val="3000"/>
              </a:lnSpc>
              <a:spcAft>
                <a:spcPts val="1000"/>
              </a:spcAft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Expert-based or experimental assessments not covered.</a:t>
            </a:r>
            <a:endParaRPr lang="en-ZW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287683-2902-B459-22D2-3F918316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z="3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27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3200" dirty="0"/>
              <a:t>Concepts of production ecology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AB9C1-6E58-D944-37CB-7A03AFE3AAA5}"/>
              </a:ext>
            </a:extLst>
          </p:cNvPr>
          <p:cNvSpPr txBox="1"/>
          <p:nvPr/>
        </p:nvSpPr>
        <p:spPr>
          <a:xfrm>
            <a:off x="357909" y="6347262"/>
            <a:ext cx="4334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dirty="0">
                <a:latin typeface="Helvetica" panose="020B0604020202020204" pitchFamily="34" charset="0"/>
                <a:cs typeface="Helvetica" panose="020B0604020202020204" pitchFamily="34" charset="0"/>
              </a:rPr>
              <a:t>van Ittersum and Rabbinge 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(1997, FCR) </a:t>
            </a:r>
          </a:p>
        </p:txBody>
      </p:sp>
      <p:grpSp>
        <p:nvGrpSpPr>
          <p:cNvPr id="3" name="Groeperen 18">
            <a:extLst>
              <a:ext uri="{FF2B5EF4-FFF2-40B4-BE49-F238E27FC236}">
                <a16:creationId xmlns:a16="http://schemas.microsoft.com/office/drawing/2014/main" id="{541B189B-0A3E-BC7A-34FF-BBDD62B7A467}"/>
              </a:ext>
            </a:extLst>
          </p:cNvPr>
          <p:cNvGrpSpPr/>
          <p:nvPr/>
        </p:nvGrpSpPr>
        <p:grpSpPr>
          <a:xfrm>
            <a:off x="1949236" y="1341843"/>
            <a:ext cx="1765240" cy="4906578"/>
            <a:chOff x="510940" y="1014386"/>
            <a:chExt cx="1765240" cy="4906578"/>
          </a:xfrm>
        </p:grpSpPr>
        <p:sp>
          <p:nvSpPr>
            <p:cNvPr id="4" name="Vijfhoek 12">
              <a:extLst>
                <a:ext uri="{FF2B5EF4-FFF2-40B4-BE49-F238E27FC236}">
                  <a16:creationId xmlns:a16="http://schemas.microsoft.com/office/drawing/2014/main" id="{369D2DAD-A9A7-C52E-30A7-8E66C7415F0C}"/>
                </a:ext>
              </a:extLst>
            </p:cNvPr>
            <p:cNvSpPr/>
            <p:nvPr/>
          </p:nvSpPr>
          <p:spPr bwMode="auto">
            <a:xfrm rot="5400000">
              <a:off x="708002" y="1026072"/>
              <a:ext cx="1314862" cy="1332000"/>
            </a:xfrm>
            <a:prstGeom prst="homePlate">
              <a:avLst>
                <a:gd name="adj" fmla="val 17501"/>
              </a:avLst>
            </a:prstGeom>
            <a:solidFill>
              <a:srgbClr val="FFFF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6" name="Tekstvak 13">
              <a:extLst>
                <a:ext uri="{FF2B5EF4-FFF2-40B4-BE49-F238E27FC236}">
                  <a16:creationId xmlns:a16="http://schemas.microsoft.com/office/drawing/2014/main" id="{77CA0F5D-221C-9034-6089-C844E36BAE00}"/>
                </a:ext>
              </a:extLst>
            </p:cNvPr>
            <p:cNvSpPr txBox="1"/>
            <p:nvPr/>
          </p:nvSpPr>
          <p:spPr>
            <a:xfrm>
              <a:off x="612039" y="1014386"/>
              <a:ext cx="1664141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20" dirty="0" err="1">
                  <a:solidFill>
                    <a:srgbClr val="004C78"/>
                  </a:solidFill>
                  <a:latin typeface="Arial"/>
                  <a:cs typeface="Arial"/>
                </a:rPr>
                <a:t>Defining</a:t>
              </a:r>
              <a:r>
                <a:rPr lang="nl-NL" sz="1400" b="1" spc="-2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CO</a:t>
              </a:r>
              <a:r>
                <a:rPr lang="nl-NL" sz="1400" i="1" baseline="-25000" dirty="0">
                  <a:solidFill>
                    <a:srgbClr val="004C78"/>
                  </a:solidFill>
                  <a:latin typeface="Verdana"/>
                  <a:cs typeface="Verdana"/>
                </a:rPr>
                <a:t>2</a:t>
              </a: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radiation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temperature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crop</a:t>
              </a: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 </a:t>
              </a: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genetics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</p:txBody>
        </p:sp>
        <p:sp>
          <p:nvSpPr>
            <p:cNvPr id="7" name="Trapezium 2">
              <a:extLst>
                <a:ext uri="{FF2B5EF4-FFF2-40B4-BE49-F238E27FC236}">
                  <a16:creationId xmlns:a16="http://schemas.microsoft.com/office/drawing/2014/main" id="{11B1E8DA-DFD3-DB3A-BC8B-6FBFCBD6E6DE}"/>
                </a:ext>
              </a:extLst>
            </p:cNvPr>
            <p:cNvSpPr/>
            <p:nvPr/>
          </p:nvSpPr>
          <p:spPr bwMode="auto">
            <a:xfrm>
              <a:off x="510940" y="5122334"/>
              <a:ext cx="1707999" cy="788360"/>
            </a:xfrm>
            <a:prstGeom prst="trapezoid">
              <a:avLst/>
            </a:prstGeom>
            <a:solidFill>
              <a:srgbClr val="94FF4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8" name="Rechthoek 3">
              <a:extLst>
                <a:ext uri="{FF2B5EF4-FFF2-40B4-BE49-F238E27FC236}">
                  <a16:creationId xmlns:a16="http://schemas.microsoft.com/office/drawing/2014/main" id="{E09B94F6-A614-AAE4-918B-BDF029DF2250}"/>
                </a:ext>
              </a:extLst>
            </p:cNvPr>
            <p:cNvSpPr/>
            <p:nvPr/>
          </p:nvSpPr>
          <p:spPr bwMode="auto">
            <a:xfrm>
              <a:off x="700718" y="2349500"/>
              <a:ext cx="1313845" cy="3055937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0" name="Tekstvak 4">
              <a:extLst>
                <a:ext uri="{FF2B5EF4-FFF2-40B4-BE49-F238E27FC236}">
                  <a16:creationId xmlns:a16="http://schemas.microsoft.com/office/drawing/2014/main" id="{18952AC2-E4EE-FAC3-DBC2-BFC09A666371}"/>
                </a:ext>
              </a:extLst>
            </p:cNvPr>
            <p:cNvSpPr txBox="1"/>
            <p:nvPr/>
          </p:nvSpPr>
          <p:spPr>
            <a:xfrm>
              <a:off x="696627" y="5463403"/>
              <a:ext cx="1329211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Potential</a:t>
              </a:r>
              <a:endParaRPr lang="nl-NL" sz="1600" b="1" dirty="0">
                <a:solidFill>
                  <a:srgbClr val="005172"/>
                </a:solidFill>
                <a:latin typeface="Verdana"/>
              </a:endParaRP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yield (Yp)</a:t>
              </a:r>
            </a:p>
          </p:txBody>
        </p:sp>
      </p:grpSp>
      <p:grpSp>
        <p:nvGrpSpPr>
          <p:cNvPr id="11" name="Groeperen 22">
            <a:extLst>
              <a:ext uri="{FF2B5EF4-FFF2-40B4-BE49-F238E27FC236}">
                <a16:creationId xmlns:a16="http://schemas.microsoft.com/office/drawing/2014/main" id="{D1BB07FE-C180-A687-F44F-F2B183DBE6C0}"/>
              </a:ext>
            </a:extLst>
          </p:cNvPr>
          <p:cNvGrpSpPr/>
          <p:nvPr/>
        </p:nvGrpSpPr>
        <p:grpSpPr>
          <a:xfrm>
            <a:off x="3870067" y="1341843"/>
            <a:ext cx="1761643" cy="4906578"/>
            <a:chOff x="2629375" y="1014386"/>
            <a:chExt cx="1761643" cy="4906578"/>
          </a:xfrm>
        </p:grpSpPr>
        <p:sp>
          <p:nvSpPr>
            <p:cNvPr id="12" name="Vijfhoek 20">
              <a:extLst>
                <a:ext uri="{FF2B5EF4-FFF2-40B4-BE49-F238E27FC236}">
                  <a16:creationId xmlns:a16="http://schemas.microsoft.com/office/drawing/2014/main" id="{E9540E3C-DB41-981D-8EB5-9F63E8AC7603}"/>
                </a:ext>
              </a:extLst>
            </p:cNvPr>
            <p:cNvSpPr/>
            <p:nvPr/>
          </p:nvSpPr>
          <p:spPr bwMode="auto">
            <a:xfrm rot="5400000">
              <a:off x="2374299" y="1477715"/>
              <a:ext cx="2218151" cy="1332000"/>
            </a:xfrm>
            <a:prstGeom prst="homePlate">
              <a:avLst>
                <a:gd name="adj" fmla="val 1750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3" name="Tekstvak 37">
              <a:extLst>
                <a:ext uri="{FF2B5EF4-FFF2-40B4-BE49-F238E27FC236}">
                  <a16:creationId xmlns:a16="http://schemas.microsoft.com/office/drawing/2014/main" id="{3F870BDA-959B-0501-E530-D979CEABBF06}"/>
                </a:ext>
              </a:extLst>
            </p:cNvPr>
            <p:cNvSpPr txBox="1"/>
            <p:nvPr/>
          </p:nvSpPr>
          <p:spPr>
            <a:xfrm>
              <a:off x="2726877" y="1014386"/>
              <a:ext cx="1664141" cy="93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20" dirty="0" err="1">
                  <a:solidFill>
                    <a:srgbClr val="004C78"/>
                  </a:solidFill>
                  <a:latin typeface="Arial"/>
                  <a:cs typeface="Arial"/>
                </a:rPr>
                <a:t>Limiting</a:t>
              </a:r>
              <a:r>
                <a:rPr lang="nl-NL" sz="1400" b="1" spc="-2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water</a:t>
              </a:r>
              <a:endParaRPr lang="nl-NL" sz="1400" i="1" baseline="-25000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nutrients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 (N,P,K)</a:t>
              </a:r>
            </a:p>
          </p:txBody>
        </p:sp>
        <p:sp>
          <p:nvSpPr>
            <p:cNvPr id="14" name="Trapezium 43">
              <a:extLst>
                <a:ext uri="{FF2B5EF4-FFF2-40B4-BE49-F238E27FC236}">
                  <a16:creationId xmlns:a16="http://schemas.microsoft.com/office/drawing/2014/main" id="{BBB941DD-EDD4-F6FB-10FC-DE63E78ABA1E}"/>
                </a:ext>
              </a:extLst>
            </p:cNvPr>
            <p:cNvSpPr/>
            <p:nvPr/>
          </p:nvSpPr>
          <p:spPr bwMode="auto">
            <a:xfrm>
              <a:off x="2629375" y="5122334"/>
              <a:ext cx="1707999" cy="788360"/>
            </a:xfrm>
            <a:prstGeom prst="trapezoid">
              <a:avLst/>
            </a:prstGeom>
            <a:solidFill>
              <a:srgbClr val="CCCC3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5" name="Rechthoek 48">
              <a:extLst>
                <a:ext uri="{FF2B5EF4-FFF2-40B4-BE49-F238E27FC236}">
                  <a16:creationId xmlns:a16="http://schemas.microsoft.com/office/drawing/2014/main" id="{F22EFF0E-1CA2-DB6D-6BF2-58713FB7E09A}"/>
                </a:ext>
              </a:extLst>
            </p:cNvPr>
            <p:cNvSpPr/>
            <p:nvPr/>
          </p:nvSpPr>
          <p:spPr bwMode="auto">
            <a:xfrm>
              <a:off x="2826452" y="3252788"/>
              <a:ext cx="1313845" cy="21600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6" name="Tekstvak 51">
              <a:extLst>
                <a:ext uri="{FF2B5EF4-FFF2-40B4-BE49-F238E27FC236}">
                  <a16:creationId xmlns:a16="http://schemas.microsoft.com/office/drawing/2014/main" id="{689A32BB-A314-42F8-CFC2-5A15AC8C069F}"/>
                </a:ext>
              </a:extLst>
            </p:cNvPr>
            <p:cNvSpPr txBox="1"/>
            <p:nvPr/>
          </p:nvSpPr>
          <p:spPr>
            <a:xfrm>
              <a:off x="2785215" y="5463403"/>
              <a:ext cx="1385316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Limited</a:t>
              </a: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yield (Yw)</a:t>
              </a:r>
            </a:p>
          </p:txBody>
        </p:sp>
      </p:grpSp>
      <p:grpSp>
        <p:nvGrpSpPr>
          <p:cNvPr id="17" name="Groeperen 23">
            <a:extLst>
              <a:ext uri="{FF2B5EF4-FFF2-40B4-BE49-F238E27FC236}">
                <a16:creationId xmlns:a16="http://schemas.microsoft.com/office/drawing/2014/main" id="{A16E6190-5C0C-C1B8-CAFC-7211EF8BDD8C}"/>
              </a:ext>
            </a:extLst>
          </p:cNvPr>
          <p:cNvGrpSpPr/>
          <p:nvPr/>
        </p:nvGrpSpPr>
        <p:grpSpPr>
          <a:xfrm>
            <a:off x="5776706" y="1341843"/>
            <a:ext cx="1761814" cy="4906578"/>
            <a:chOff x="4722717" y="1014386"/>
            <a:chExt cx="1761814" cy="4906578"/>
          </a:xfrm>
        </p:grpSpPr>
        <p:sp>
          <p:nvSpPr>
            <p:cNvPr id="18" name="Vijfhoek 32">
              <a:extLst>
                <a:ext uri="{FF2B5EF4-FFF2-40B4-BE49-F238E27FC236}">
                  <a16:creationId xmlns:a16="http://schemas.microsoft.com/office/drawing/2014/main" id="{EA4A2262-ED8E-71B4-25FA-942DC5495E91}"/>
                </a:ext>
              </a:extLst>
            </p:cNvPr>
            <p:cNvSpPr/>
            <p:nvPr/>
          </p:nvSpPr>
          <p:spPr bwMode="auto">
            <a:xfrm rot="5400000">
              <a:off x="4022233" y="1927769"/>
              <a:ext cx="3118261" cy="1332000"/>
            </a:xfrm>
            <a:prstGeom prst="homePlate">
              <a:avLst>
                <a:gd name="adj" fmla="val 17501"/>
              </a:avLst>
            </a:prstGeom>
            <a:solidFill>
              <a:srgbClr val="99FF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9" name="Tekstvak 39">
              <a:extLst>
                <a:ext uri="{FF2B5EF4-FFF2-40B4-BE49-F238E27FC236}">
                  <a16:creationId xmlns:a16="http://schemas.microsoft.com/office/drawing/2014/main" id="{3FB08898-B421-2B49-35B8-F14A2C63127B}"/>
                </a:ext>
              </a:extLst>
            </p:cNvPr>
            <p:cNvSpPr txBox="1"/>
            <p:nvPr/>
          </p:nvSpPr>
          <p:spPr>
            <a:xfrm>
              <a:off x="4820390" y="1014386"/>
              <a:ext cx="1664141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60" dirty="0" err="1">
                  <a:solidFill>
                    <a:srgbClr val="004C78"/>
                  </a:solidFill>
                  <a:latin typeface="Arial"/>
                  <a:cs typeface="Arial"/>
                </a:rPr>
                <a:t>Reducing</a:t>
              </a:r>
              <a:r>
                <a:rPr lang="nl-NL" sz="1400" b="1" spc="-6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weeds</a:t>
              </a:r>
              <a:endParaRPr lang="nl-NL" sz="1400" i="1" baseline="-25000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pests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diseases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pollutants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</p:txBody>
        </p:sp>
        <p:sp>
          <p:nvSpPr>
            <p:cNvPr id="20" name="Trapezium 44">
              <a:extLst>
                <a:ext uri="{FF2B5EF4-FFF2-40B4-BE49-F238E27FC236}">
                  <a16:creationId xmlns:a16="http://schemas.microsoft.com/office/drawing/2014/main" id="{AFC1B3E9-A67E-A780-7282-5E942585F3DC}"/>
                </a:ext>
              </a:extLst>
            </p:cNvPr>
            <p:cNvSpPr/>
            <p:nvPr/>
          </p:nvSpPr>
          <p:spPr bwMode="auto">
            <a:xfrm>
              <a:off x="4722717" y="5122334"/>
              <a:ext cx="1707999" cy="788360"/>
            </a:xfrm>
            <a:prstGeom prst="trapezoid">
              <a:avLst/>
            </a:prstGeom>
            <a:solidFill>
              <a:srgbClr val="CCFFC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21" name="Rechthoek 47">
              <a:extLst>
                <a:ext uri="{FF2B5EF4-FFF2-40B4-BE49-F238E27FC236}">
                  <a16:creationId xmlns:a16="http://schemas.microsoft.com/office/drawing/2014/main" id="{7513692C-D718-52C4-4812-3E8F0F2B4E74}"/>
                </a:ext>
              </a:extLst>
            </p:cNvPr>
            <p:cNvSpPr/>
            <p:nvPr/>
          </p:nvSpPr>
          <p:spPr bwMode="auto">
            <a:xfrm>
              <a:off x="4912494" y="4154488"/>
              <a:ext cx="1328444" cy="125095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22" name="Tekstvak 52">
              <a:extLst>
                <a:ext uri="{FF2B5EF4-FFF2-40B4-BE49-F238E27FC236}">
                  <a16:creationId xmlns:a16="http://schemas.microsoft.com/office/drawing/2014/main" id="{FE837711-1815-7A0A-D870-B275C3B09652}"/>
                </a:ext>
              </a:extLst>
            </p:cNvPr>
            <p:cNvSpPr txBox="1"/>
            <p:nvPr/>
          </p:nvSpPr>
          <p:spPr>
            <a:xfrm>
              <a:off x="4916330" y="5463403"/>
              <a:ext cx="1322798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Actual</a:t>
              </a:r>
              <a:endParaRPr lang="nl-NL" sz="1600" b="1" dirty="0">
                <a:solidFill>
                  <a:srgbClr val="005172"/>
                </a:solidFill>
                <a:latin typeface="Verdana"/>
              </a:endParaRP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yield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 (</a:t>
              </a: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Ya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)</a:t>
              </a:r>
            </a:p>
          </p:txBody>
        </p:sp>
      </p:grpSp>
      <p:cxnSp>
        <p:nvCxnSpPr>
          <p:cNvPr id="23" name="Rechte verbindingslijn 66">
            <a:extLst>
              <a:ext uri="{FF2B5EF4-FFF2-40B4-BE49-F238E27FC236}">
                <a16:creationId xmlns:a16="http://schemas.microsoft.com/office/drawing/2014/main" id="{2ECB7E07-A8E0-6BED-4B19-0FDE8BB54FF4}"/>
              </a:ext>
            </a:extLst>
          </p:cNvPr>
          <p:cNvCxnSpPr/>
          <p:nvPr/>
        </p:nvCxnSpPr>
        <p:spPr bwMode="auto">
          <a:xfrm>
            <a:off x="1185108" y="3577255"/>
            <a:ext cx="691673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Rechte verbindingslijn 56">
            <a:extLst>
              <a:ext uri="{FF2B5EF4-FFF2-40B4-BE49-F238E27FC236}">
                <a16:creationId xmlns:a16="http://schemas.microsoft.com/office/drawing/2014/main" id="{6A8C42D6-5A76-B699-3847-3B968852BAFC}"/>
              </a:ext>
            </a:extLst>
          </p:cNvPr>
          <p:cNvCxnSpPr/>
          <p:nvPr/>
        </p:nvCxnSpPr>
        <p:spPr bwMode="auto">
          <a:xfrm>
            <a:off x="1185108" y="2674026"/>
            <a:ext cx="6916730" cy="1865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Rechte verbindingslijn 58">
            <a:extLst>
              <a:ext uri="{FF2B5EF4-FFF2-40B4-BE49-F238E27FC236}">
                <a16:creationId xmlns:a16="http://schemas.microsoft.com/office/drawing/2014/main" id="{059D77AE-13D5-38AC-6774-44D00C45DE91}"/>
              </a:ext>
            </a:extLst>
          </p:cNvPr>
          <p:cNvCxnSpPr/>
          <p:nvPr/>
        </p:nvCxnSpPr>
        <p:spPr bwMode="auto">
          <a:xfrm flipV="1">
            <a:off x="1185108" y="4480357"/>
            <a:ext cx="6916730" cy="158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6" name="Groeperen 14">
            <a:extLst>
              <a:ext uri="{FF2B5EF4-FFF2-40B4-BE49-F238E27FC236}">
                <a16:creationId xmlns:a16="http://schemas.microsoft.com/office/drawing/2014/main" id="{71AB8FF4-FC05-AB00-536D-3C53A10441BA}"/>
              </a:ext>
            </a:extLst>
          </p:cNvPr>
          <p:cNvGrpSpPr/>
          <p:nvPr/>
        </p:nvGrpSpPr>
        <p:grpSpPr>
          <a:xfrm>
            <a:off x="7312277" y="2679536"/>
            <a:ext cx="622828" cy="1802409"/>
            <a:chOff x="6463478" y="2352079"/>
            <a:chExt cx="622828" cy="1802409"/>
          </a:xfrm>
        </p:grpSpPr>
        <p:sp>
          <p:nvSpPr>
            <p:cNvPr id="27" name="Pijl omhoog 45">
              <a:extLst>
                <a:ext uri="{FF2B5EF4-FFF2-40B4-BE49-F238E27FC236}">
                  <a16:creationId xmlns:a16="http://schemas.microsoft.com/office/drawing/2014/main" id="{A66EDE6B-B3CD-8DF0-B9DF-FA21AB3E3211}"/>
                </a:ext>
              </a:extLst>
            </p:cNvPr>
            <p:cNvSpPr/>
            <p:nvPr/>
          </p:nvSpPr>
          <p:spPr bwMode="auto">
            <a:xfrm>
              <a:off x="6463478" y="2352079"/>
              <a:ext cx="622828" cy="1802409"/>
            </a:xfrm>
            <a:prstGeom prst="upArrow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 dirty="0">
                <a:solidFill>
                  <a:srgbClr val="800000"/>
                </a:solidFill>
                <a:latin typeface="News Gothic" pitchFamily="34" charset="0"/>
              </a:endParaRPr>
            </a:p>
          </p:txBody>
        </p:sp>
        <p:sp>
          <p:nvSpPr>
            <p:cNvPr id="28" name="Tekstvak 46">
              <a:extLst>
                <a:ext uri="{FF2B5EF4-FFF2-40B4-BE49-F238E27FC236}">
                  <a16:creationId xmlns:a16="http://schemas.microsoft.com/office/drawing/2014/main" id="{871BBCE3-2503-01AC-EC0D-49B9781B7A53}"/>
                </a:ext>
              </a:extLst>
            </p:cNvPr>
            <p:cNvSpPr txBox="1"/>
            <p:nvPr/>
          </p:nvSpPr>
          <p:spPr>
            <a:xfrm rot="16200000">
              <a:off x="6074646" y="3052732"/>
              <a:ext cx="1353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nl-NL" sz="2000" dirty="0" err="1">
                  <a:solidFill>
                    <a:srgbClr val="FFFF00"/>
                  </a:solidFill>
                  <a:latin typeface="Verdana"/>
                </a:rPr>
                <a:t>yield</a:t>
              </a:r>
              <a:r>
                <a:rPr lang="nl-NL" sz="2000" dirty="0">
                  <a:solidFill>
                    <a:srgbClr val="FFFF00"/>
                  </a:solidFill>
                  <a:latin typeface="Verdana"/>
                </a:rPr>
                <a:t> gap</a:t>
              </a:r>
            </a:p>
          </p:txBody>
        </p:sp>
      </p:grpSp>
      <p:sp>
        <p:nvSpPr>
          <p:cNvPr id="29" name="Punthaak 55">
            <a:extLst>
              <a:ext uri="{FF2B5EF4-FFF2-40B4-BE49-F238E27FC236}">
                <a16:creationId xmlns:a16="http://schemas.microsoft.com/office/drawing/2014/main" id="{6CB74D47-15E1-113C-D290-F668EAF876AE}"/>
              </a:ext>
            </a:extLst>
          </p:cNvPr>
          <p:cNvSpPr/>
          <p:nvPr/>
        </p:nvSpPr>
        <p:spPr bwMode="auto">
          <a:xfrm rot="16200000">
            <a:off x="3599643" y="2660601"/>
            <a:ext cx="903289" cy="936000"/>
          </a:xfrm>
          <a:prstGeom prst="chevron">
            <a:avLst>
              <a:gd name="adj" fmla="val 13021"/>
            </a:avLst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nl-NL" sz="2400">
              <a:solidFill>
                <a:srgbClr val="005172"/>
              </a:solidFill>
              <a:latin typeface="News Gothic" pitchFamily="34" charset="0"/>
            </a:endParaRPr>
          </a:p>
        </p:txBody>
      </p:sp>
      <p:sp>
        <p:nvSpPr>
          <p:cNvPr id="30" name="Tekstvak 64">
            <a:extLst>
              <a:ext uri="{FF2B5EF4-FFF2-40B4-BE49-F238E27FC236}">
                <a16:creationId xmlns:a16="http://schemas.microsoft.com/office/drawing/2014/main" id="{282CF5BB-389B-3A6D-BA7C-E57F699B571D}"/>
              </a:ext>
            </a:extLst>
          </p:cNvPr>
          <p:cNvSpPr txBox="1"/>
          <p:nvPr/>
        </p:nvSpPr>
        <p:spPr>
          <a:xfrm>
            <a:off x="3491480" y="2692677"/>
            <a:ext cx="1101321" cy="708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yield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increasing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measures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1" name="Tekstvak 9">
            <a:extLst>
              <a:ext uri="{FF2B5EF4-FFF2-40B4-BE49-F238E27FC236}">
                <a16:creationId xmlns:a16="http://schemas.microsoft.com/office/drawing/2014/main" id="{6BE00365-2DD4-FD2B-D205-255646511D9D}"/>
              </a:ext>
            </a:extLst>
          </p:cNvPr>
          <p:cNvSpPr txBox="1"/>
          <p:nvPr/>
        </p:nvSpPr>
        <p:spPr>
          <a:xfrm rot="16200000">
            <a:off x="171113" y="3309888"/>
            <a:ext cx="148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nl-NL" sz="2000" dirty="0" err="1">
                <a:latin typeface="Verdana"/>
                <a:cs typeface="Verdana"/>
              </a:rPr>
              <a:t>Yield</a:t>
            </a:r>
            <a:r>
              <a:rPr lang="nl-NL" sz="2000" dirty="0">
                <a:latin typeface="Verdana"/>
                <a:cs typeface="Verdana"/>
              </a:rPr>
              <a:t> level</a:t>
            </a:r>
          </a:p>
        </p:txBody>
      </p:sp>
      <p:grpSp>
        <p:nvGrpSpPr>
          <p:cNvPr id="32" name="Groeperen 5">
            <a:extLst>
              <a:ext uri="{FF2B5EF4-FFF2-40B4-BE49-F238E27FC236}">
                <a16:creationId xmlns:a16="http://schemas.microsoft.com/office/drawing/2014/main" id="{B85D5E15-1658-3804-0681-6525733693C0}"/>
              </a:ext>
            </a:extLst>
          </p:cNvPr>
          <p:cNvGrpSpPr/>
          <p:nvPr/>
        </p:nvGrpSpPr>
        <p:grpSpPr>
          <a:xfrm>
            <a:off x="5508716" y="2670520"/>
            <a:ext cx="936001" cy="1811425"/>
            <a:chOff x="4454727" y="2343063"/>
            <a:chExt cx="936001" cy="1811425"/>
          </a:xfrm>
          <a:solidFill>
            <a:srgbClr val="1F64A3"/>
          </a:solidFill>
        </p:grpSpPr>
        <p:sp>
          <p:nvSpPr>
            <p:cNvPr id="33" name="Punthaak 60">
              <a:extLst>
                <a:ext uri="{FF2B5EF4-FFF2-40B4-BE49-F238E27FC236}">
                  <a16:creationId xmlns:a16="http://schemas.microsoft.com/office/drawing/2014/main" id="{95304F38-A8DB-A94C-DF54-B5701ECEB12F}"/>
                </a:ext>
              </a:extLst>
            </p:cNvPr>
            <p:cNvSpPr/>
            <p:nvPr/>
          </p:nvSpPr>
          <p:spPr bwMode="auto">
            <a:xfrm rot="16200000">
              <a:off x="4436727" y="2361063"/>
              <a:ext cx="972000" cy="935999"/>
            </a:xfrm>
            <a:prstGeom prst="chevron">
              <a:avLst>
                <a:gd name="adj" fmla="val 13021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34" name="Punthaak 61">
              <a:extLst>
                <a:ext uri="{FF2B5EF4-FFF2-40B4-BE49-F238E27FC236}">
                  <a16:creationId xmlns:a16="http://schemas.microsoft.com/office/drawing/2014/main" id="{5C22ECC3-214C-4254-2689-B3A30DC68198}"/>
                </a:ext>
              </a:extLst>
            </p:cNvPr>
            <p:cNvSpPr/>
            <p:nvPr/>
          </p:nvSpPr>
          <p:spPr bwMode="auto">
            <a:xfrm rot="16200000">
              <a:off x="4436728" y="3200488"/>
              <a:ext cx="972000" cy="936000"/>
            </a:xfrm>
            <a:prstGeom prst="chevron">
              <a:avLst>
                <a:gd name="adj" fmla="val 13021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</p:grpSp>
      <p:sp>
        <p:nvSpPr>
          <p:cNvPr id="35" name="Tekstvak 62">
            <a:extLst>
              <a:ext uri="{FF2B5EF4-FFF2-40B4-BE49-F238E27FC236}">
                <a16:creationId xmlns:a16="http://schemas.microsoft.com/office/drawing/2014/main" id="{5540E709-A6B0-F09D-8347-0083D61C7D45}"/>
              </a:ext>
            </a:extLst>
          </p:cNvPr>
          <p:cNvSpPr txBox="1"/>
          <p:nvPr/>
        </p:nvSpPr>
        <p:spPr>
          <a:xfrm>
            <a:off x="5323972" y="2720381"/>
            <a:ext cx="1295424" cy="91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yield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protecting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measures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 </a:t>
            </a:r>
            <a:endParaRPr lang="nl-NL" sz="1400" b="1" i="1" spc="-18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6" name="Punthaak 54">
            <a:extLst>
              <a:ext uri="{FF2B5EF4-FFF2-40B4-BE49-F238E27FC236}">
                <a16:creationId xmlns:a16="http://schemas.microsoft.com/office/drawing/2014/main" id="{967A8219-B0F0-BE71-A43A-1AE5350C6F1E}"/>
              </a:ext>
            </a:extLst>
          </p:cNvPr>
          <p:cNvSpPr/>
          <p:nvPr/>
        </p:nvSpPr>
        <p:spPr bwMode="auto">
          <a:xfrm rot="16200000">
            <a:off x="1006826" y="1546074"/>
            <a:ext cx="1309006" cy="936000"/>
          </a:xfrm>
          <a:prstGeom prst="chevron">
            <a:avLst>
              <a:gd name="adj" fmla="val 19919"/>
            </a:avLst>
          </a:prstGeom>
          <a:solidFill>
            <a:srgbClr val="FFCC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nl-NL" sz="2400" dirty="0">
              <a:solidFill>
                <a:srgbClr val="005172"/>
              </a:solidFill>
              <a:latin typeface="News Gothic" pitchFamily="34" charset="0"/>
            </a:endParaRPr>
          </a:p>
        </p:txBody>
      </p:sp>
      <p:sp>
        <p:nvSpPr>
          <p:cNvPr id="37" name="Tekstvak 59">
            <a:extLst>
              <a:ext uri="{FF2B5EF4-FFF2-40B4-BE49-F238E27FC236}">
                <a16:creationId xmlns:a16="http://schemas.microsoft.com/office/drawing/2014/main" id="{A4858C1F-9699-760D-3A32-1853F498B5D4}"/>
              </a:ext>
            </a:extLst>
          </p:cNvPr>
          <p:cNvSpPr txBox="1"/>
          <p:nvPr/>
        </p:nvSpPr>
        <p:spPr>
          <a:xfrm>
            <a:off x="842175" y="1758783"/>
            <a:ext cx="1622484" cy="2862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en-GB" sz="1400" b="1" i="1" spc="-100" dirty="0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breeding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285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5" grpId="0"/>
      <p:bldP spid="36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What is yield gap decomposition?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72E79B-E775-C746-143F-5BF9BB8D02E2}"/>
              </a:ext>
            </a:extLst>
          </p:cNvPr>
          <p:cNvCxnSpPr/>
          <p:nvPr/>
        </p:nvCxnSpPr>
        <p:spPr>
          <a:xfrm flipH="1">
            <a:off x="95373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049F8A-7B9B-4AE1-6956-F230CE81ECDC}"/>
              </a:ext>
            </a:extLst>
          </p:cNvPr>
          <p:cNvCxnSpPr/>
          <p:nvPr/>
        </p:nvCxnSpPr>
        <p:spPr>
          <a:xfrm flipH="1">
            <a:off x="95373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F6E3C-F3FA-AB80-A980-3E7069C5FE79}"/>
              </a:ext>
            </a:extLst>
          </p:cNvPr>
          <p:cNvSpPr txBox="1"/>
          <p:nvPr/>
        </p:nvSpPr>
        <p:spPr>
          <a:xfrm>
            <a:off x="1886700" y="5416147"/>
            <a:ext cx="20249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Plant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12989-0CE3-2F0F-EFCD-DC64C2129801}"/>
              </a:ext>
            </a:extLst>
          </p:cNvPr>
          <p:cNvSpPr txBox="1"/>
          <p:nvPr/>
        </p:nvSpPr>
        <p:spPr>
          <a:xfrm rot="16200000">
            <a:off x="-54892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69DAA3-3331-ABE4-42E9-82CFE6475B24}"/>
              </a:ext>
            </a:extLst>
          </p:cNvPr>
          <p:cNvCxnSpPr>
            <a:cxnSpLocks/>
          </p:cNvCxnSpPr>
          <p:nvPr/>
        </p:nvCxnSpPr>
        <p:spPr>
          <a:xfrm flipV="1">
            <a:off x="1180979" y="2909424"/>
            <a:ext cx="3247204" cy="15684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1C6052-0558-1C45-167E-9B0F30205E1A}"/>
              </a:ext>
            </a:extLst>
          </p:cNvPr>
          <p:cNvCxnSpPr/>
          <p:nvPr/>
        </p:nvCxnSpPr>
        <p:spPr>
          <a:xfrm>
            <a:off x="953734" y="2057400"/>
            <a:ext cx="360012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7D58ED-D005-E122-B86A-4EFBB872BD8C}"/>
              </a:ext>
            </a:extLst>
          </p:cNvPr>
          <p:cNvSpPr txBox="1"/>
          <p:nvPr/>
        </p:nvSpPr>
        <p:spPr>
          <a:xfrm>
            <a:off x="1060789" y="1751173"/>
            <a:ext cx="2803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Water-limited potential yield (</a:t>
            </a:r>
            <a:r>
              <a:rPr lang="en-US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ZW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596888-85F7-A020-1DCC-7C103755F3CB}"/>
              </a:ext>
            </a:extLst>
          </p:cNvPr>
          <p:cNvSpPr txBox="1"/>
          <p:nvPr/>
        </p:nvSpPr>
        <p:spPr>
          <a:xfrm>
            <a:off x="2780160" y="4683223"/>
            <a:ext cx="2129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All data sharing similar </a:t>
            </a:r>
          </a:p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climate and soil type.</a:t>
            </a:r>
            <a:endParaRPr lang="en-ZW" sz="1400" i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F253A5-6610-909C-0B67-0B6158DA77FC}"/>
              </a:ext>
            </a:extLst>
          </p:cNvPr>
          <p:cNvSpPr/>
          <p:nvPr/>
        </p:nvSpPr>
        <p:spPr>
          <a:xfrm>
            <a:off x="1809910" y="386484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016A4A-08A2-C72B-6F36-1CE46E993715}"/>
              </a:ext>
            </a:extLst>
          </p:cNvPr>
          <p:cNvSpPr/>
          <p:nvPr/>
        </p:nvSpPr>
        <p:spPr>
          <a:xfrm>
            <a:off x="3131739" y="24706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536131-A986-7B6F-F817-168BCC73438E}"/>
              </a:ext>
            </a:extLst>
          </p:cNvPr>
          <p:cNvSpPr/>
          <p:nvPr/>
        </p:nvSpPr>
        <p:spPr>
          <a:xfrm>
            <a:off x="2341138" y="3090559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B07D32-4BC6-E506-05F1-B2BCB282B674}"/>
              </a:ext>
            </a:extLst>
          </p:cNvPr>
          <p:cNvSpPr/>
          <p:nvPr/>
        </p:nvSpPr>
        <p:spPr>
          <a:xfrm>
            <a:off x="1402945" y="449038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FFD5628-8AF3-4FAA-99E1-F5FB55FC0122}"/>
              </a:ext>
            </a:extLst>
          </p:cNvPr>
          <p:cNvSpPr/>
          <p:nvPr/>
        </p:nvSpPr>
        <p:spPr>
          <a:xfrm>
            <a:off x="3927906" y="290942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DD5F42-BCA6-EAD8-B96E-7DD126E65C83}"/>
              </a:ext>
            </a:extLst>
          </p:cNvPr>
          <p:cNvSpPr/>
          <p:nvPr/>
        </p:nvSpPr>
        <p:spPr>
          <a:xfrm>
            <a:off x="3757825" y="326901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4364DEE-2748-A780-B50D-5A6D6A6E6E4C}"/>
              </a:ext>
            </a:extLst>
          </p:cNvPr>
          <p:cNvSpPr/>
          <p:nvPr/>
        </p:nvSpPr>
        <p:spPr>
          <a:xfrm>
            <a:off x="2607206" y="32526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F0F0B4D-8BEF-92E4-4AA2-F99C9B1B4938}"/>
              </a:ext>
            </a:extLst>
          </p:cNvPr>
          <p:cNvSpPr/>
          <p:nvPr/>
        </p:nvSpPr>
        <p:spPr>
          <a:xfrm>
            <a:off x="2790086" y="27040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F31994-E6EB-9980-2C89-8C1DA449FD40}"/>
              </a:ext>
            </a:extLst>
          </p:cNvPr>
          <p:cNvSpPr/>
          <p:nvPr/>
        </p:nvSpPr>
        <p:spPr>
          <a:xfrm>
            <a:off x="2217339" y="3628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4425EF-7157-C21C-7EB1-06BAC1A9E843}"/>
              </a:ext>
            </a:extLst>
          </p:cNvPr>
          <p:cNvSpPr/>
          <p:nvPr/>
        </p:nvSpPr>
        <p:spPr>
          <a:xfrm>
            <a:off x="2012846" y="42661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90B298-F0EF-5958-3BBB-3D74ED57E588}"/>
              </a:ext>
            </a:extLst>
          </p:cNvPr>
          <p:cNvSpPr/>
          <p:nvPr/>
        </p:nvSpPr>
        <p:spPr>
          <a:xfrm>
            <a:off x="2941239" y="3247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50AF7F-6423-0918-BAA8-BCF753F21C07}"/>
              </a:ext>
            </a:extLst>
          </p:cNvPr>
          <p:cNvSpPr/>
          <p:nvPr/>
        </p:nvSpPr>
        <p:spPr>
          <a:xfrm>
            <a:off x="2462426" y="39384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AC96937-4D57-89E3-8CB8-BEEA4B82331F}"/>
              </a:ext>
            </a:extLst>
          </p:cNvPr>
          <p:cNvSpPr/>
          <p:nvPr/>
        </p:nvSpPr>
        <p:spPr>
          <a:xfrm>
            <a:off x="2805326" y="421475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6EE7140-91F3-197B-7125-267B3DBC7807}"/>
              </a:ext>
            </a:extLst>
          </p:cNvPr>
          <p:cNvSpPr/>
          <p:nvPr/>
        </p:nvSpPr>
        <p:spPr>
          <a:xfrm>
            <a:off x="3369206" y="3161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431FFB-3839-0117-9550-276901A33419}"/>
              </a:ext>
            </a:extLst>
          </p:cNvPr>
          <p:cNvSpPr/>
          <p:nvPr/>
        </p:nvSpPr>
        <p:spPr>
          <a:xfrm>
            <a:off x="3228859" y="280641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8AE6E0F-F90E-4172-8EC7-C4CF0E1D7EE4}"/>
              </a:ext>
            </a:extLst>
          </p:cNvPr>
          <p:cNvSpPr/>
          <p:nvPr/>
        </p:nvSpPr>
        <p:spPr>
          <a:xfrm>
            <a:off x="3186326" y="34812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E8FA0A-F499-468A-98A1-DF3872E94AFE}"/>
              </a:ext>
            </a:extLst>
          </p:cNvPr>
          <p:cNvSpPr/>
          <p:nvPr/>
        </p:nvSpPr>
        <p:spPr>
          <a:xfrm>
            <a:off x="2956479" y="37660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0D9A56C-CF98-3E39-C85C-83E25329BC65}"/>
              </a:ext>
            </a:extLst>
          </p:cNvPr>
          <p:cNvSpPr/>
          <p:nvPr/>
        </p:nvSpPr>
        <p:spPr>
          <a:xfrm>
            <a:off x="3315866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204B0BA-7584-7487-E369-FEFDB5283C2C}"/>
              </a:ext>
            </a:extLst>
          </p:cNvPr>
          <p:cNvSpPr/>
          <p:nvPr/>
        </p:nvSpPr>
        <p:spPr>
          <a:xfrm>
            <a:off x="3635906" y="351177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93DC52E-1C5A-D907-CB0A-8E48AE494B06}"/>
              </a:ext>
            </a:extLst>
          </p:cNvPr>
          <p:cNvSpPr/>
          <p:nvPr/>
        </p:nvSpPr>
        <p:spPr>
          <a:xfrm>
            <a:off x="3591065" y="2960323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DB42E5-6205-63F2-1ED2-9937F0E6E523}"/>
              </a:ext>
            </a:extLst>
          </p:cNvPr>
          <p:cNvSpPr/>
          <p:nvPr/>
        </p:nvSpPr>
        <p:spPr>
          <a:xfrm>
            <a:off x="3893870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0987A86-735C-F118-0330-DDB984E06005}"/>
              </a:ext>
            </a:extLst>
          </p:cNvPr>
          <p:cNvSpPr/>
          <p:nvPr/>
        </p:nvSpPr>
        <p:spPr>
          <a:xfrm>
            <a:off x="3635906" y="254762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4FF6558-A774-B055-80E9-43E98063D67E}"/>
              </a:ext>
            </a:extLst>
          </p:cNvPr>
          <p:cNvSpPr/>
          <p:nvPr/>
        </p:nvSpPr>
        <p:spPr>
          <a:xfrm>
            <a:off x="3574946" y="41137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765FBDD-058A-089F-619F-C17F7E7439A2}"/>
              </a:ext>
            </a:extLst>
          </p:cNvPr>
          <p:cNvSpPr/>
          <p:nvPr/>
        </p:nvSpPr>
        <p:spPr>
          <a:xfrm>
            <a:off x="3521371" y="3755382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91E835-4B0B-EF76-4D6E-0C8D63A57372}"/>
              </a:ext>
            </a:extLst>
          </p:cNvPr>
          <p:cNvSpPr txBox="1"/>
          <p:nvPr/>
        </p:nvSpPr>
        <p:spPr>
          <a:xfrm>
            <a:off x="5154150" y="1568293"/>
            <a:ext cx="36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Regression approach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b + 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increases with plant population, on average. Slope indicates rate of change.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47A723-64F3-443F-5CA9-C31062155C88}"/>
              </a:ext>
            </a:extLst>
          </p:cNvPr>
          <p:cNvCxnSpPr>
            <a:cxnSpLocks/>
          </p:cNvCxnSpPr>
          <p:nvPr/>
        </p:nvCxnSpPr>
        <p:spPr>
          <a:xfrm>
            <a:off x="4176074" y="2057400"/>
            <a:ext cx="0" cy="9848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CF2DAC-8DC4-B989-20E6-C9E074D6D256}"/>
              </a:ext>
            </a:extLst>
          </p:cNvPr>
          <p:cNvCxnSpPr>
            <a:cxnSpLocks/>
          </p:cNvCxnSpPr>
          <p:nvPr/>
        </p:nvCxnSpPr>
        <p:spPr>
          <a:xfrm>
            <a:off x="1413943" y="2057400"/>
            <a:ext cx="0" cy="2301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6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What is yield gap decomposition?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72E79B-E775-C746-143F-5BF9BB8D02E2}"/>
              </a:ext>
            </a:extLst>
          </p:cNvPr>
          <p:cNvCxnSpPr/>
          <p:nvPr/>
        </p:nvCxnSpPr>
        <p:spPr>
          <a:xfrm flipH="1">
            <a:off x="95373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049F8A-7B9B-4AE1-6956-F230CE81ECDC}"/>
              </a:ext>
            </a:extLst>
          </p:cNvPr>
          <p:cNvCxnSpPr/>
          <p:nvPr/>
        </p:nvCxnSpPr>
        <p:spPr>
          <a:xfrm flipH="1">
            <a:off x="95373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F6E3C-F3FA-AB80-A980-3E7069C5FE79}"/>
              </a:ext>
            </a:extLst>
          </p:cNvPr>
          <p:cNvSpPr txBox="1"/>
          <p:nvPr/>
        </p:nvSpPr>
        <p:spPr>
          <a:xfrm>
            <a:off x="1886700" y="5416147"/>
            <a:ext cx="20249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Plant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12989-0CE3-2F0F-EFCD-DC64C2129801}"/>
              </a:ext>
            </a:extLst>
          </p:cNvPr>
          <p:cNvSpPr txBox="1"/>
          <p:nvPr/>
        </p:nvSpPr>
        <p:spPr>
          <a:xfrm rot="16200000">
            <a:off x="-54892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1C6052-0558-1C45-167E-9B0F30205E1A}"/>
              </a:ext>
            </a:extLst>
          </p:cNvPr>
          <p:cNvCxnSpPr/>
          <p:nvPr/>
        </p:nvCxnSpPr>
        <p:spPr>
          <a:xfrm>
            <a:off x="953734" y="2057400"/>
            <a:ext cx="360012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7D58ED-D005-E122-B86A-4EFBB872BD8C}"/>
              </a:ext>
            </a:extLst>
          </p:cNvPr>
          <p:cNvSpPr txBox="1"/>
          <p:nvPr/>
        </p:nvSpPr>
        <p:spPr>
          <a:xfrm>
            <a:off x="1060789" y="1751173"/>
            <a:ext cx="2803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Water-limited potential yield (</a:t>
            </a:r>
            <a:r>
              <a:rPr lang="en-US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ZW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596888-85F7-A020-1DCC-7C103755F3CB}"/>
              </a:ext>
            </a:extLst>
          </p:cNvPr>
          <p:cNvSpPr txBox="1"/>
          <p:nvPr/>
        </p:nvSpPr>
        <p:spPr>
          <a:xfrm>
            <a:off x="2780160" y="4683223"/>
            <a:ext cx="2129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All data sharing similar </a:t>
            </a:r>
          </a:p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climate and soil type.</a:t>
            </a:r>
            <a:endParaRPr lang="en-ZW" sz="1400" i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F253A5-6610-909C-0B67-0B6158DA77FC}"/>
              </a:ext>
            </a:extLst>
          </p:cNvPr>
          <p:cNvSpPr/>
          <p:nvPr/>
        </p:nvSpPr>
        <p:spPr>
          <a:xfrm>
            <a:off x="1809910" y="386484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016A4A-08A2-C72B-6F36-1CE46E993715}"/>
              </a:ext>
            </a:extLst>
          </p:cNvPr>
          <p:cNvSpPr/>
          <p:nvPr/>
        </p:nvSpPr>
        <p:spPr>
          <a:xfrm>
            <a:off x="3131739" y="24706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536131-A986-7B6F-F817-168BCC73438E}"/>
              </a:ext>
            </a:extLst>
          </p:cNvPr>
          <p:cNvSpPr/>
          <p:nvPr/>
        </p:nvSpPr>
        <p:spPr>
          <a:xfrm>
            <a:off x="2341138" y="3090559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B07D32-4BC6-E506-05F1-B2BCB282B674}"/>
              </a:ext>
            </a:extLst>
          </p:cNvPr>
          <p:cNvSpPr/>
          <p:nvPr/>
        </p:nvSpPr>
        <p:spPr>
          <a:xfrm>
            <a:off x="1402945" y="449038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FFD5628-8AF3-4FAA-99E1-F5FB55FC0122}"/>
              </a:ext>
            </a:extLst>
          </p:cNvPr>
          <p:cNvSpPr/>
          <p:nvPr/>
        </p:nvSpPr>
        <p:spPr>
          <a:xfrm>
            <a:off x="3927906" y="290942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DD5F42-BCA6-EAD8-B96E-7DD126E65C83}"/>
              </a:ext>
            </a:extLst>
          </p:cNvPr>
          <p:cNvSpPr/>
          <p:nvPr/>
        </p:nvSpPr>
        <p:spPr>
          <a:xfrm>
            <a:off x="3757825" y="326901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4364DEE-2748-A780-B50D-5A6D6A6E6E4C}"/>
              </a:ext>
            </a:extLst>
          </p:cNvPr>
          <p:cNvSpPr/>
          <p:nvPr/>
        </p:nvSpPr>
        <p:spPr>
          <a:xfrm>
            <a:off x="2607206" y="32526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F0F0B4D-8BEF-92E4-4AA2-F99C9B1B4938}"/>
              </a:ext>
            </a:extLst>
          </p:cNvPr>
          <p:cNvSpPr/>
          <p:nvPr/>
        </p:nvSpPr>
        <p:spPr>
          <a:xfrm>
            <a:off x="2790086" y="27040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F31994-E6EB-9980-2C89-8C1DA449FD40}"/>
              </a:ext>
            </a:extLst>
          </p:cNvPr>
          <p:cNvSpPr/>
          <p:nvPr/>
        </p:nvSpPr>
        <p:spPr>
          <a:xfrm>
            <a:off x="2217339" y="3628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4425EF-7157-C21C-7EB1-06BAC1A9E843}"/>
              </a:ext>
            </a:extLst>
          </p:cNvPr>
          <p:cNvSpPr/>
          <p:nvPr/>
        </p:nvSpPr>
        <p:spPr>
          <a:xfrm>
            <a:off x="2012846" y="42661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90B298-F0EF-5958-3BBB-3D74ED57E588}"/>
              </a:ext>
            </a:extLst>
          </p:cNvPr>
          <p:cNvSpPr/>
          <p:nvPr/>
        </p:nvSpPr>
        <p:spPr>
          <a:xfrm>
            <a:off x="2941239" y="3247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50AF7F-6423-0918-BAA8-BCF753F21C07}"/>
              </a:ext>
            </a:extLst>
          </p:cNvPr>
          <p:cNvSpPr/>
          <p:nvPr/>
        </p:nvSpPr>
        <p:spPr>
          <a:xfrm>
            <a:off x="2462426" y="39384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AC96937-4D57-89E3-8CB8-BEEA4B82331F}"/>
              </a:ext>
            </a:extLst>
          </p:cNvPr>
          <p:cNvSpPr/>
          <p:nvPr/>
        </p:nvSpPr>
        <p:spPr>
          <a:xfrm>
            <a:off x="2805326" y="421475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6EE7140-91F3-197B-7125-267B3DBC7807}"/>
              </a:ext>
            </a:extLst>
          </p:cNvPr>
          <p:cNvSpPr/>
          <p:nvPr/>
        </p:nvSpPr>
        <p:spPr>
          <a:xfrm>
            <a:off x="3369206" y="3161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431FFB-3839-0117-9550-276901A33419}"/>
              </a:ext>
            </a:extLst>
          </p:cNvPr>
          <p:cNvSpPr/>
          <p:nvPr/>
        </p:nvSpPr>
        <p:spPr>
          <a:xfrm>
            <a:off x="3228859" y="280641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8AE6E0F-F90E-4172-8EC7-C4CF0E1D7EE4}"/>
              </a:ext>
            </a:extLst>
          </p:cNvPr>
          <p:cNvSpPr/>
          <p:nvPr/>
        </p:nvSpPr>
        <p:spPr>
          <a:xfrm>
            <a:off x="3186326" y="34812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E8FA0A-F499-468A-98A1-DF3872E94AFE}"/>
              </a:ext>
            </a:extLst>
          </p:cNvPr>
          <p:cNvSpPr/>
          <p:nvPr/>
        </p:nvSpPr>
        <p:spPr>
          <a:xfrm>
            <a:off x="2956479" y="37660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0D9A56C-CF98-3E39-C85C-83E25329BC65}"/>
              </a:ext>
            </a:extLst>
          </p:cNvPr>
          <p:cNvSpPr/>
          <p:nvPr/>
        </p:nvSpPr>
        <p:spPr>
          <a:xfrm>
            <a:off x="3315866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204B0BA-7584-7487-E369-FEFDB5283C2C}"/>
              </a:ext>
            </a:extLst>
          </p:cNvPr>
          <p:cNvSpPr/>
          <p:nvPr/>
        </p:nvSpPr>
        <p:spPr>
          <a:xfrm>
            <a:off x="3635906" y="351177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93DC52E-1C5A-D907-CB0A-8E48AE494B06}"/>
              </a:ext>
            </a:extLst>
          </p:cNvPr>
          <p:cNvSpPr/>
          <p:nvPr/>
        </p:nvSpPr>
        <p:spPr>
          <a:xfrm>
            <a:off x="3591065" y="2960323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DB42E5-6205-63F2-1ED2-9937F0E6E523}"/>
              </a:ext>
            </a:extLst>
          </p:cNvPr>
          <p:cNvSpPr/>
          <p:nvPr/>
        </p:nvSpPr>
        <p:spPr>
          <a:xfrm>
            <a:off x="3893870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0987A86-735C-F118-0330-DDB984E06005}"/>
              </a:ext>
            </a:extLst>
          </p:cNvPr>
          <p:cNvSpPr/>
          <p:nvPr/>
        </p:nvSpPr>
        <p:spPr>
          <a:xfrm>
            <a:off x="3635906" y="254762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4FF6558-A774-B055-80E9-43E98063D67E}"/>
              </a:ext>
            </a:extLst>
          </p:cNvPr>
          <p:cNvSpPr/>
          <p:nvPr/>
        </p:nvSpPr>
        <p:spPr>
          <a:xfrm>
            <a:off x="3574946" y="41137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765FBDD-058A-089F-619F-C17F7E7439A2}"/>
              </a:ext>
            </a:extLst>
          </p:cNvPr>
          <p:cNvSpPr/>
          <p:nvPr/>
        </p:nvSpPr>
        <p:spPr>
          <a:xfrm>
            <a:off x="3521371" y="3755382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88874-C914-8B7F-F973-1250B6D471B1}"/>
              </a:ext>
            </a:extLst>
          </p:cNvPr>
          <p:cNvCxnSpPr>
            <a:cxnSpLocks/>
          </p:cNvCxnSpPr>
          <p:nvPr/>
        </p:nvCxnSpPr>
        <p:spPr>
          <a:xfrm flipV="1">
            <a:off x="2751986" y="2234300"/>
            <a:ext cx="0" cy="2995003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0391CA-CC8B-503A-B6E8-226E19B9A6E9}"/>
              </a:ext>
            </a:extLst>
          </p:cNvPr>
          <p:cNvCxnSpPr>
            <a:cxnSpLocks/>
          </p:cNvCxnSpPr>
          <p:nvPr/>
        </p:nvCxnSpPr>
        <p:spPr>
          <a:xfrm flipH="1">
            <a:off x="1682115" y="3854674"/>
            <a:ext cx="97076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412D4E-B9BA-62FE-979D-064F07B0872E}"/>
              </a:ext>
            </a:extLst>
          </p:cNvPr>
          <p:cNvSpPr txBox="1"/>
          <p:nvPr/>
        </p:nvSpPr>
        <p:spPr>
          <a:xfrm>
            <a:off x="998265" y="3575655"/>
            <a:ext cx="809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Median group 1</a:t>
            </a:r>
            <a:endParaRPr lang="en-ZW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09AFF2-532B-F52C-AC51-0F6532BBCB8F}"/>
              </a:ext>
            </a:extLst>
          </p:cNvPr>
          <p:cNvCxnSpPr>
            <a:cxnSpLocks/>
          </p:cNvCxnSpPr>
          <p:nvPr/>
        </p:nvCxnSpPr>
        <p:spPr>
          <a:xfrm flipH="1">
            <a:off x="2820265" y="3351754"/>
            <a:ext cx="1317395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F40132-1B91-3AE4-4F65-7CB6315AEEBC}"/>
              </a:ext>
            </a:extLst>
          </p:cNvPr>
          <p:cNvSpPr txBox="1"/>
          <p:nvPr/>
        </p:nvSpPr>
        <p:spPr>
          <a:xfrm>
            <a:off x="4068752" y="3087229"/>
            <a:ext cx="813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Median group 2</a:t>
            </a:r>
            <a:endParaRPr lang="en-ZW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F6801C-1FE3-8B80-C047-99F2650E39D9}"/>
              </a:ext>
            </a:extLst>
          </p:cNvPr>
          <p:cNvSpPr txBox="1"/>
          <p:nvPr/>
        </p:nvSpPr>
        <p:spPr>
          <a:xfrm>
            <a:off x="5154150" y="1568293"/>
            <a:ext cx="36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Regression approach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b + 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increases with plant population, on average. Slope indicates rate of change.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04D5-301D-5911-5B4E-72205699B2FE}"/>
              </a:ext>
            </a:extLst>
          </p:cNvPr>
          <p:cNvSpPr txBox="1"/>
          <p:nvPr/>
        </p:nvSpPr>
        <p:spPr>
          <a:xfrm>
            <a:off x="5154150" y="2498218"/>
            <a:ext cx="3652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Tree-based approach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non-parametric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space partitioned into a group with low plant population and low yield, and a group with high plant population and high yield.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79F2FF-4AD9-3B53-859E-F0558393C518}"/>
              </a:ext>
            </a:extLst>
          </p:cNvPr>
          <p:cNvCxnSpPr>
            <a:cxnSpLocks/>
          </p:cNvCxnSpPr>
          <p:nvPr/>
        </p:nvCxnSpPr>
        <p:spPr>
          <a:xfrm>
            <a:off x="1993063" y="2057400"/>
            <a:ext cx="0" cy="177986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A06C43-8F6A-EF9F-4A04-DA62CD9FBF5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68752" y="2068045"/>
            <a:ext cx="0" cy="1280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68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A57B23F9-E39F-71FF-5195-BA2AC393B09F}"/>
              </a:ext>
            </a:extLst>
          </p:cNvPr>
          <p:cNvSpPr/>
          <p:nvPr/>
        </p:nvSpPr>
        <p:spPr>
          <a:xfrm>
            <a:off x="1810291" y="386484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3623674-F4E6-85EE-2AEB-A403334DD304}"/>
              </a:ext>
            </a:extLst>
          </p:cNvPr>
          <p:cNvSpPr/>
          <p:nvPr/>
        </p:nvSpPr>
        <p:spPr>
          <a:xfrm>
            <a:off x="3132120" y="24706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558B06B-0922-8E2A-A510-A993E4C826CA}"/>
              </a:ext>
            </a:extLst>
          </p:cNvPr>
          <p:cNvSpPr/>
          <p:nvPr/>
        </p:nvSpPr>
        <p:spPr>
          <a:xfrm>
            <a:off x="2341519" y="3090559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908261D-2008-5E31-D74D-7105A6455776}"/>
              </a:ext>
            </a:extLst>
          </p:cNvPr>
          <p:cNvSpPr/>
          <p:nvPr/>
        </p:nvSpPr>
        <p:spPr>
          <a:xfrm>
            <a:off x="1403326" y="449038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2ABF72E-80F3-52C2-12CC-4CC6E8C8D3AA}"/>
              </a:ext>
            </a:extLst>
          </p:cNvPr>
          <p:cNvSpPr/>
          <p:nvPr/>
        </p:nvSpPr>
        <p:spPr>
          <a:xfrm>
            <a:off x="3928287" y="290942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9DAB903-1FE8-94CF-86C6-561CE3C091DA}"/>
              </a:ext>
            </a:extLst>
          </p:cNvPr>
          <p:cNvSpPr/>
          <p:nvPr/>
        </p:nvSpPr>
        <p:spPr>
          <a:xfrm>
            <a:off x="3758206" y="326901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1EB733-536D-A5F5-19D4-12B72A4FCFF4}"/>
              </a:ext>
            </a:extLst>
          </p:cNvPr>
          <p:cNvSpPr/>
          <p:nvPr/>
        </p:nvSpPr>
        <p:spPr>
          <a:xfrm>
            <a:off x="2607587" y="32526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B7BA69E-EE7C-8B25-E444-FFDD70B93BF2}"/>
              </a:ext>
            </a:extLst>
          </p:cNvPr>
          <p:cNvSpPr/>
          <p:nvPr/>
        </p:nvSpPr>
        <p:spPr>
          <a:xfrm>
            <a:off x="2790467" y="27040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30B8269-D32A-9185-2DBD-60B08BEF5A43}"/>
              </a:ext>
            </a:extLst>
          </p:cNvPr>
          <p:cNvSpPr/>
          <p:nvPr/>
        </p:nvSpPr>
        <p:spPr>
          <a:xfrm>
            <a:off x="2217720" y="3628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200840C-31F4-1D64-EA75-0FC11244A478}"/>
              </a:ext>
            </a:extLst>
          </p:cNvPr>
          <p:cNvSpPr/>
          <p:nvPr/>
        </p:nvSpPr>
        <p:spPr>
          <a:xfrm>
            <a:off x="2013227" y="42661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7777875-96FB-F20D-5738-D33CDB1CDC71}"/>
              </a:ext>
            </a:extLst>
          </p:cNvPr>
          <p:cNvSpPr/>
          <p:nvPr/>
        </p:nvSpPr>
        <p:spPr>
          <a:xfrm>
            <a:off x="2941620" y="3247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83D67DD-32BD-5422-40C1-677B21CCB0D2}"/>
              </a:ext>
            </a:extLst>
          </p:cNvPr>
          <p:cNvSpPr/>
          <p:nvPr/>
        </p:nvSpPr>
        <p:spPr>
          <a:xfrm>
            <a:off x="2462807" y="39384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114E9FD-F658-E120-5C9D-7D054DDD3427}"/>
              </a:ext>
            </a:extLst>
          </p:cNvPr>
          <p:cNvSpPr/>
          <p:nvPr/>
        </p:nvSpPr>
        <p:spPr>
          <a:xfrm>
            <a:off x="2805707" y="421475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EB39FE0-DEAB-E347-C178-A354977962C4}"/>
              </a:ext>
            </a:extLst>
          </p:cNvPr>
          <p:cNvSpPr/>
          <p:nvPr/>
        </p:nvSpPr>
        <p:spPr>
          <a:xfrm>
            <a:off x="3369587" y="3161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CE2961A-7EEA-CCE0-92B5-53C9F97702D0}"/>
              </a:ext>
            </a:extLst>
          </p:cNvPr>
          <p:cNvSpPr/>
          <p:nvPr/>
        </p:nvSpPr>
        <p:spPr>
          <a:xfrm>
            <a:off x="3229240" y="280641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831D308-281D-B5CC-1F29-C4044C089D52}"/>
              </a:ext>
            </a:extLst>
          </p:cNvPr>
          <p:cNvSpPr/>
          <p:nvPr/>
        </p:nvSpPr>
        <p:spPr>
          <a:xfrm>
            <a:off x="3186707" y="34812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C84A650-EC88-394D-5BA2-562CF7F2AABA}"/>
              </a:ext>
            </a:extLst>
          </p:cNvPr>
          <p:cNvSpPr/>
          <p:nvPr/>
        </p:nvSpPr>
        <p:spPr>
          <a:xfrm>
            <a:off x="2956860" y="37660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C32F63C-5A8A-1AC5-DD46-A1277D0AB0F5}"/>
              </a:ext>
            </a:extLst>
          </p:cNvPr>
          <p:cNvSpPr/>
          <p:nvPr/>
        </p:nvSpPr>
        <p:spPr>
          <a:xfrm>
            <a:off x="3316247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885766E-2A9E-754B-BC98-30E6ADDFF853}"/>
              </a:ext>
            </a:extLst>
          </p:cNvPr>
          <p:cNvSpPr/>
          <p:nvPr/>
        </p:nvSpPr>
        <p:spPr>
          <a:xfrm>
            <a:off x="3636287" y="351177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E242856-FA3E-EB4C-8596-6186D5E8AF41}"/>
              </a:ext>
            </a:extLst>
          </p:cNvPr>
          <p:cNvSpPr/>
          <p:nvPr/>
        </p:nvSpPr>
        <p:spPr>
          <a:xfrm>
            <a:off x="3591446" y="2960323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DC1BC14-41F1-CDAC-E98A-A3402B09EB4E}"/>
              </a:ext>
            </a:extLst>
          </p:cNvPr>
          <p:cNvSpPr/>
          <p:nvPr/>
        </p:nvSpPr>
        <p:spPr>
          <a:xfrm>
            <a:off x="3894251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16A0713-1FBB-CA4E-5842-E6AA780A73F4}"/>
              </a:ext>
            </a:extLst>
          </p:cNvPr>
          <p:cNvSpPr/>
          <p:nvPr/>
        </p:nvSpPr>
        <p:spPr>
          <a:xfrm>
            <a:off x="3636287" y="254762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68818E4-D556-C0C1-7822-122314B23C36}"/>
              </a:ext>
            </a:extLst>
          </p:cNvPr>
          <p:cNvSpPr/>
          <p:nvPr/>
        </p:nvSpPr>
        <p:spPr>
          <a:xfrm>
            <a:off x="3575327" y="41137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03981B-4410-E65D-711E-3BA8EBB0A98B}"/>
              </a:ext>
            </a:extLst>
          </p:cNvPr>
          <p:cNvSpPr/>
          <p:nvPr/>
        </p:nvSpPr>
        <p:spPr>
          <a:xfrm>
            <a:off x="3521752" y="3755382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1CFBA3-8050-9F7C-85D1-3CAC973E906B}"/>
              </a:ext>
            </a:extLst>
          </p:cNvPr>
          <p:cNvCxnSpPr>
            <a:cxnSpLocks/>
          </p:cNvCxnSpPr>
          <p:nvPr/>
        </p:nvCxnSpPr>
        <p:spPr>
          <a:xfrm flipV="1">
            <a:off x="2462426" y="2520951"/>
            <a:ext cx="1550547" cy="171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9790C9-C9A7-7205-FF16-257C82C41474}"/>
              </a:ext>
            </a:extLst>
          </p:cNvPr>
          <p:cNvGrpSpPr/>
          <p:nvPr/>
        </p:nvGrpSpPr>
        <p:grpSpPr>
          <a:xfrm>
            <a:off x="3131739" y="2470627"/>
            <a:ext cx="881234" cy="1725010"/>
            <a:chOff x="3131739" y="2470627"/>
            <a:chExt cx="881234" cy="172501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B016A4A-08A2-C72B-6F36-1CE46E993715}"/>
                </a:ext>
              </a:extLst>
            </p:cNvPr>
            <p:cNvSpPr/>
            <p:nvPr/>
          </p:nvSpPr>
          <p:spPr>
            <a:xfrm>
              <a:off x="3131739" y="2470627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FFD5628-8AF3-4FAA-99E1-F5FB55FC0122}"/>
                </a:ext>
              </a:extLst>
            </p:cNvPr>
            <p:cNvSpPr/>
            <p:nvPr/>
          </p:nvSpPr>
          <p:spPr>
            <a:xfrm>
              <a:off x="3927906" y="290942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DD5F42-BCA6-EAD8-B96E-7DD126E65C83}"/>
                </a:ext>
              </a:extLst>
            </p:cNvPr>
            <p:cNvSpPr/>
            <p:nvPr/>
          </p:nvSpPr>
          <p:spPr>
            <a:xfrm>
              <a:off x="3757825" y="3269011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EE7140-91F3-197B-7125-267B3DBC7807}"/>
                </a:ext>
              </a:extLst>
            </p:cNvPr>
            <p:cNvSpPr/>
            <p:nvPr/>
          </p:nvSpPr>
          <p:spPr>
            <a:xfrm>
              <a:off x="3369206" y="31612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2431FFB-3839-0117-9550-276901A33419}"/>
                </a:ext>
              </a:extLst>
            </p:cNvPr>
            <p:cNvSpPr/>
            <p:nvPr/>
          </p:nvSpPr>
          <p:spPr>
            <a:xfrm>
              <a:off x="3228859" y="280641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AE6E0F-F90E-4172-8EC7-C4CF0E1D7EE4}"/>
                </a:ext>
              </a:extLst>
            </p:cNvPr>
            <p:cNvSpPr/>
            <p:nvPr/>
          </p:nvSpPr>
          <p:spPr>
            <a:xfrm>
              <a:off x="3186326" y="348129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0D9A56C-CF98-3E39-C85C-83E25329BC65}"/>
                </a:ext>
              </a:extLst>
            </p:cNvPr>
            <p:cNvSpPr/>
            <p:nvPr/>
          </p:nvSpPr>
          <p:spPr>
            <a:xfrm>
              <a:off x="3315866" y="39232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204B0BA-7584-7487-E369-FEFDB5283C2C}"/>
                </a:ext>
              </a:extLst>
            </p:cNvPr>
            <p:cNvSpPr/>
            <p:nvPr/>
          </p:nvSpPr>
          <p:spPr>
            <a:xfrm>
              <a:off x="3635906" y="351177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93DC52E-1C5A-D907-CB0A-8E48AE494B06}"/>
                </a:ext>
              </a:extLst>
            </p:cNvPr>
            <p:cNvSpPr/>
            <p:nvPr/>
          </p:nvSpPr>
          <p:spPr>
            <a:xfrm>
              <a:off x="3591065" y="2960323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6DB42E5-6205-63F2-1ED2-9937F0E6E523}"/>
                </a:ext>
              </a:extLst>
            </p:cNvPr>
            <p:cNvSpPr/>
            <p:nvPr/>
          </p:nvSpPr>
          <p:spPr>
            <a:xfrm>
              <a:off x="3893870" y="39232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987A86-735C-F118-0330-DDB984E06005}"/>
                </a:ext>
              </a:extLst>
            </p:cNvPr>
            <p:cNvSpPr/>
            <p:nvPr/>
          </p:nvSpPr>
          <p:spPr>
            <a:xfrm>
              <a:off x="3635906" y="2547621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FF6558-A774-B055-80E9-43E98063D67E}"/>
                </a:ext>
              </a:extLst>
            </p:cNvPr>
            <p:cNvSpPr/>
            <p:nvPr/>
          </p:nvSpPr>
          <p:spPr>
            <a:xfrm>
              <a:off x="3574946" y="41137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765FBDD-058A-089F-619F-C17F7E7439A2}"/>
                </a:ext>
              </a:extLst>
            </p:cNvPr>
            <p:cNvSpPr/>
            <p:nvPr/>
          </p:nvSpPr>
          <p:spPr>
            <a:xfrm>
              <a:off x="3521371" y="3755382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0D9DB-2C60-4C93-9560-2E57B9E7235D}"/>
              </a:ext>
            </a:extLst>
          </p:cNvPr>
          <p:cNvCxnSpPr>
            <a:cxnSpLocks/>
          </p:cNvCxnSpPr>
          <p:nvPr/>
        </p:nvCxnSpPr>
        <p:spPr>
          <a:xfrm flipV="1">
            <a:off x="3970440" y="2538096"/>
            <a:ext cx="0" cy="36180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9DCD50-2FB8-FA98-1504-2EE3EF2B80BF}"/>
              </a:ext>
            </a:extLst>
          </p:cNvPr>
          <p:cNvCxnSpPr>
            <a:cxnSpLocks/>
          </p:cNvCxnSpPr>
          <p:nvPr/>
        </p:nvCxnSpPr>
        <p:spPr>
          <a:xfrm flipV="1">
            <a:off x="3968955" y="2076450"/>
            <a:ext cx="0" cy="42822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What is yield gap decomposition?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72E79B-E775-C746-143F-5BF9BB8D02E2}"/>
              </a:ext>
            </a:extLst>
          </p:cNvPr>
          <p:cNvCxnSpPr/>
          <p:nvPr/>
        </p:nvCxnSpPr>
        <p:spPr>
          <a:xfrm flipH="1">
            <a:off x="95373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049F8A-7B9B-4AE1-6956-F230CE81ECDC}"/>
              </a:ext>
            </a:extLst>
          </p:cNvPr>
          <p:cNvCxnSpPr/>
          <p:nvPr/>
        </p:nvCxnSpPr>
        <p:spPr>
          <a:xfrm flipH="1">
            <a:off x="95373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F6E3C-F3FA-AB80-A980-3E7069C5FE79}"/>
              </a:ext>
            </a:extLst>
          </p:cNvPr>
          <p:cNvSpPr txBox="1"/>
          <p:nvPr/>
        </p:nvSpPr>
        <p:spPr>
          <a:xfrm>
            <a:off x="1886700" y="5416147"/>
            <a:ext cx="20249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Plant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12989-0CE3-2F0F-EFCD-DC64C2129801}"/>
              </a:ext>
            </a:extLst>
          </p:cNvPr>
          <p:cNvSpPr txBox="1"/>
          <p:nvPr/>
        </p:nvSpPr>
        <p:spPr>
          <a:xfrm rot="16200000">
            <a:off x="-54892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1C6052-0558-1C45-167E-9B0F30205E1A}"/>
              </a:ext>
            </a:extLst>
          </p:cNvPr>
          <p:cNvCxnSpPr/>
          <p:nvPr/>
        </p:nvCxnSpPr>
        <p:spPr>
          <a:xfrm>
            <a:off x="953734" y="2057400"/>
            <a:ext cx="360012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7D58ED-D005-E122-B86A-4EFBB872BD8C}"/>
              </a:ext>
            </a:extLst>
          </p:cNvPr>
          <p:cNvSpPr txBox="1"/>
          <p:nvPr/>
        </p:nvSpPr>
        <p:spPr>
          <a:xfrm>
            <a:off x="1060789" y="1751173"/>
            <a:ext cx="2803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Water-limited potential yield (</a:t>
            </a:r>
            <a:r>
              <a:rPr lang="en-US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ZW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B26368-0323-0739-132D-0ED8A65D7BB7}"/>
              </a:ext>
            </a:extLst>
          </p:cNvPr>
          <p:cNvSpPr txBox="1"/>
          <p:nvPr/>
        </p:nvSpPr>
        <p:spPr>
          <a:xfrm>
            <a:off x="5154150" y="1568293"/>
            <a:ext cx="36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Regression approach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b + 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increases with plant population, on average. Slope indicates rate of change.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596888-85F7-A020-1DCC-7C103755F3CB}"/>
              </a:ext>
            </a:extLst>
          </p:cNvPr>
          <p:cNvSpPr txBox="1"/>
          <p:nvPr/>
        </p:nvSpPr>
        <p:spPr>
          <a:xfrm>
            <a:off x="2780160" y="4683223"/>
            <a:ext cx="2129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All data sharing similar </a:t>
            </a:r>
          </a:p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climate and soil type.</a:t>
            </a:r>
            <a:endParaRPr lang="en-ZW" sz="1400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609C77-876F-29E6-8135-AFCBA0C77609}"/>
              </a:ext>
            </a:extLst>
          </p:cNvPr>
          <p:cNvGrpSpPr/>
          <p:nvPr/>
        </p:nvGrpSpPr>
        <p:grpSpPr>
          <a:xfrm>
            <a:off x="1402945" y="2704054"/>
            <a:ext cx="1638601" cy="1868213"/>
            <a:chOff x="1402945" y="2704054"/>
            <a:chExt cx="1638601" cy="186821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AF253A5-6610-909C-0B67-0B6158DA77FC}"/>
                </a:ext>
              </a:extLst>
            </p:cNvPr>
            <p:cNvSpPr/>
            <p:nvPr/>
          </p:nvSpPr>
          <p:spPr>
            <a:xfrm>
              <a:off x="1809910" y="386484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F536131-A986-7B6F-F817-168BCC73438E}"/>
                </a:ext>
              </a:extLst>
            </p:cNvPr>
            <p:cNvSpPr/>
            <p:nvPr/>
          </p:nvSpPr>
          <p:spPr>
            <a:xfrm>
              <a:off x="2341138" y="3090559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8B07D32-4BC6-E506-05F1-B2BCB282B674}"/>
                </a:ext>
              </a:extLst>
            </p:cNvPr>
            <p:cNvSpPr/>
            <p:nvPr/>
          </p:nvSpPr>
          <p:spPr>
            <a:xfrm>
              <a:off x="1402945" y="449038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4364DEE-2748-A780-B50D-5A6D6A6E6E4C}"/>
                </a:ext>
              </a:extLst>
            </p:cNvPr>
            <p:cNvSpPr/>
            <p:nvPr/>
          </p:nvSpPr>
          <p:spPr>
            <a:xfrm>
              <a:off x="2607206" y="325269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F0B4D-8BEF-92E4-4AA2-F99C9B1B4938}"/>
                </a:ext>
              </a:extLst>
            </p:cNvPr>
            <p:cNvSpPr/>
            <p:nvPr/>
          </p:nvSpPr>
          <p:spPr>
            <a:xfrm>
              <a:off x="2790086" y="270405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8F31994-E6EB-9980-2C89-8C1DA449FD40}"/>
                </a:ext>
              </a:extLst>
            </p:cNvPr>
            <p:cNvSpPr/>
            <p:nvPr/>
          </p:nvSpPr>
          <p:spPr>
            <a:xfrm>
              <a:off x="2217339" y="3628867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54425EF-7157-C21C-7EB1-06BAC1A9E843}"/>
                </a:ext>
              </a:extLst>
            </p:cNvPr>
            <p:cNvSpPr/>
            <p:nvPr/>
          </p:nvSpPr>
          <p:spPr>
            <a:xfrm>
              <a:off x="2012846" y="426615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E90B298-F0EF-5958-3BBB-3D74ED57E588}"/>
                </a:ext>
              </a:extLst>
            </p:cNvPr>
            <p:cNvSpPr/>
            <p:nvPr/>
          </p:nvSpPr>
          <p:spPr>
            <a:xfrm>
              <a:off x="2941239" y="3247867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F50AF7F-6423-0918-BAA8-BCF753F21C07}"/>
                </a:ext>
              </a:extLst>
            </p:cNvPr>
            <p:cNvSpPr/>
            <p:nvPr/>
          </p:nvSpPr>
          <p:spPr>
            <a:xfrm>
              <a:off x="2462426" y="393849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AC96937-4D57-89E3-8CB8-BEEA4B82331F}"/>
                </a:ext>
              </a:extLst>
            </p:cNvPr>
            <p:cNvSpPr/>
            <p:nvPr/>
          </p:nvSpPr>
          <p:spPr>
            <a:xfrm>
              <a:off x="2805326" y="4214751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DE8FA0A-F499-468A-98A1-DF3872E94AFE}"/>
                </a:ext>
              </a:extLst>
            </p:cNvPr>
            <p:cNvSpPr/>
            <p:nvPr/>
          </p:nvSpPr>
          <p:spPr>
            <a:xfrm>
              <a:off x="2956479" y="3766027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C620F6-AE34-9FE2-D993-21C49038F8E9}"/>
              </a:ext>
            </a:extLst>
          </p:cNvPr>
          <p:cNvSpPr txBox="1"/>
          <p:nvPr/>
        </p:nvSpPr>
        <p:spPr>
          <a:xfrm>
            <a:off x="5154150" y="2498218"/>
            <a:ext cx="3652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Tree-based approach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non-parametric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space partitioned into a group with low plant population and low yield, and a group with high plant population and high yield.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36B1EC4-E10E-461A-7B1B-238E51909D4C}"/>
              </a:ext>
            </a:extLst>
          </p:cNvPr>
          <p:cNvSpPr/>
          <p:nvPr/>
        </p:nvSpPr>
        <p:spPr>
          <a:xfrm>
            <a:off x="964840" y="2518013"/>
            <a:ext cx="3237236" cy="2781101"/>
          </a:xfrm>
          <a:custGeom>
            <a:avLst/>
            <a:gdLst>
              <a:gd name="connsiteX0" fmla="*/ 0 w 3108960"/>
              <a:gd name="connsiteY0" fmla="*/ 2782653 h 2782653"/>
              <a:gd name="connsiteX1" fmla="*/ 1546860 w 3108960"/>
              <a:gd name="connsiteY1" fmla="*/ 412833 h 2782653"/>
              <a:gd name="connsiteX2" fmla="*/ 3108960 w 3108960"/>
              <a:gd name="connsiteY2" fmla="*/ 16593 h 27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8960" h="2782653">
                <a:moveTo>
                  <a:pt x="0" y="2782653"/>
                </a:moveTo>
                <a:cubicBezTo>
                  <a:pt x="514350" y="1828248"/>
                  <a:pt x="1028700" y="873843"/>
                  <a:pt x="1546860" y="412833"/>
                </a:cubicBezTo>
                <a:cubicBezTo>
                  <a:pt x="2065020" y="-48177"/>
                  <a:pt x="2586990" y="-15792"/>
                  <a:pt x="3108960" y="16593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C4D0B8-4575-0B21-3047-536D2584FD87}"/>
              </a:ext>
            </a:extLst>
          </p:cNvPr>
          <p:cNvSpPr txBox="1"/>
          <p:nvPr/>
        </p:nvSpPr>
        <p:spPr>
          <a:xfrm>
            <a:off x="5154150" y="3643586"/>
            <a:ext cx="3652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Frontier approach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endParaRPr 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half the observations the yield gap is due to plant population. In the other half, the yield gap is explained by factors other than plant population.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419C5C-AA4D-B08B-7EC1-E099B79FC7A1}"/>
              </a:ext>
            </a:extLst>
          </p:cNvPr>
          <p:cNvSpPr txBox="1"/>
          <p:nvPr/>
        </p:nvSpPr>
        <p:spPr>
          <a:xfrm>
            <a:off x="986424" y="2664015"/>
            <a:ext cx="880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x is the limiting factor</a:t>
            </a:r>
            <a:endParaRPr lang="en-ZW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8A1263-D6F0-F634-9B00-CF59237A926F}"/>
              </a:ext>
            </a:extLst>
          </p:cNvPr>
          <p:cNvCxnSpPr>
            <a:cxnSpLocks/>
          </p:cNvCxnSpPr>
          <p:nvPr/>
        </p:nvCxnSpPr>
        <p:spPr>
          <a:xfrm flipH="1" flipV="1">
            <a:off x="1730609" y="3058452"/>
            <a:ext cx="586953" cy="638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728A6AC-1510-4CD2-22F7-658A51961CCF}"/>
              </a:ext>
            </a:extLst>
          </p:cNvPr>
          <p:cNvSpPr txBox="1"/>
          <p:nvPr/>
        </p:nvSpPr>
        <p:spPr>
          <a:xfrm>
            <a:off x="1539144" y="4528739"/>
            <a:ext cx="10680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x is one of the limiting factors</a:t>
            </a:r>
            <a:endParaRPr lang="en-ZW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2ABB20-F594-3D86-2D8A-18F9BC2F5444}"/>
              </a:ext>
            </a:extLst>
          </p:cNvPr>
          <p:cNvCxnSpPr>
            <a:cxnSpLocks/>
          </p:cNvCxnSpPr>
          <p:nvPr/>
        </p:nvCxnSpPr>
        <p:spPr>
          <a:xfrm flipH="1">
            <a:off x="2302406" y="4075654"/>
            <a:ext cx="143736" cy="45308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B0E502B-757D-5E86-1DAC-D96C73A9F868}"/>
              </a:ext>
            </a:extLst>
          </p:cNvPr>
          <p:cNvSpPr txBox="1"/>
          <p:nvPr/>
        </p:nvSpPr>
        <p:spPr>
          <a:xfrm>
            <a:off x="5007929" y="5058490"/>
            <a:ext cx="394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Yield gap analysis is related to analysis of actual yield variability, but it is not the same!</a:t>
            </a:r>
            <a:endParaRPr lang="en-ZW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830B7-579D-8C8C-0804-9DB27C057E00}"/>
              </a:ext>
            </a:extLst>
          </p:cNvPr>
          <p:cNvCxnSpPr>
            <a:cxnSpLocks/>
          </p:cNvCxnSpPr>
          <p:nvPr/>
        </p:nvCxnSpPr>
        <p:spPr>
          <a:xfrm>
            <a:off x="2506761" y="3024426"/>
            <a:ext cx="0" cy="89628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F829F-088A-7F59-ED36-F24C13CBC349}"/>
              </a:ext>
            </a:extLst>
          </p:cNvPr>
          <p:cNvCxnSpPr>
            <a:cxnSpLocks/>
          </p:cNvCxnSpPr>
          <p:nvPr/>
        </p:nvCxnSpPr>
        <p:spPr>
          <a:xfrm>
            <a:off x="2506761" y="2553336"/>
            <a:ext cx="0" cy="419402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133576-4EC6-95BC-AF81-3F443D8313A6}"/>
              </a:ext>
            </a:extLst>
          </p:cNvPr>
          <p:cNvCxnSpPr>
            <a:cxnSpLocks/>
          </p:cNvCxnSpPr>
          <p:nvPr/>
        </p:nvCxnSpPr>
        <p:spPr>
          <a:xfrm>
            <a:off x="2506761" y="2071370"/>
            <a:ext cx="0" cy="44918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81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7" grpId="0"/>
      <p:bldP spid="37" grpId="1"/>
      <p:bldP spid="41" grpId="0"/>
      <p:bldP spid="41" grpId="1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8D05C-8818-3D2D-CB1A-EB5D2A77E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3" t="20135" r="30944" b="10160"/>
          <a:stretch/>
        </p:blipFill>
        <p:spPr>
          <a:xfrm>
            <a:off x="4825804" y="1664518"/>
            <a:ext cx="3170844" cy="423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A88DE-0D3D-9B91-6513-052E8682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23" t="20134" r="30944" b="10161"/>
          <a:stretch/>
        </p:blipFill>
        <p:spPr>
          <a:xfrm>
            <a:off x="1061497" y="1664518"/>
            <a:ext cx="3170844" cy="423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68BA72-8A5D-927C-AEEC-A7A2581BA4F4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3200" dirty="0"/>
              <a:t>Process-based crop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D7261-C746-58ED-B8B4-22BE03A630E4}"/>
              </a:ext>
            </a:extLst>
          </p:cNvPr>
          <p:cNvSpPr txBox="1"/>
          <p:nvPr/>
        </p:nvSpPr>
        <p:spPr>
          <a:xfrm>
            <a:off x="1020129" y="1207984"/>
            <a:ext cx="325358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Simulation of yield levels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73449-CE41-9041-6CB1-E86518ED9F9D}"/>
              </a:ext>
            </a:extLst>
          </p:cNvPr>
          <p:cNvSpPr txBox="1"/>
          <p:nvPr/>
        </p:nvSpPr>
        <p:spPr>
          <a:xfrm>
            <a:off x="4784436" y="1207983"/>
            <a:ext cx="325358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Simulation of mgt practices</a:t>
            </a:r>
          </a:p>
        </p:txBody>
      </p:sp>
    </p:spTree>
    <p:extLst>
      <p:ext uri="{BB962C8B-B14F-4D97-AF65-F5344CB8AC3E}">
        <p14:creationId xmlns:p14="http://schemas.microsoft.com/office/powerpoint/2010/main" val="210386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yield levels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53D2D-E2B0-080F-DFB8-B96CF2C06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0"/>
          <a:stretch/>
        </p:blipFill>
        <p:spPr>
          <a:xfrm>
            <a:off x="620931" y="2766397"/>
            <a:ext cx="4101178" cy="27513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E856BAC3-55D9-E9A3-0554-2033FCB4F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29" y="2766397"/>
            <a:ext cx="3676073" cy="2757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68A7E-0998-397E-17D2-F6D4C29E704B}"/>
              </a:ext>
            </a:extLst>
          </p:cNvPr>
          <p:cNvSpPr txBox="1"/>
          <p:nvPr/>
        </p:nvSpPr>
        <p:spPr>
          <a:xfrm>
            <a:off x="620931" y="1537710"/>
            <a:ext cx="7928371" cy="11387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Winter wheat crops in the Netherlands</a:t>
            </a:r>
            <a:r>
              <a:rPr lang="en-ZW" sz="16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ZW" sz="1600" dirty="0">
                <a:latin typeface="Helvetica" panose="020B0604020202020204" pitchFamily="34" charset="0"/>
                <a:cs typeface="Helvetica" panose="020B0604020202020204" pitchFamily="34" charset="0"/>
              </a:rPr>
              <a:t>High-yielding crop, due to high input use and intensive management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ZW" sz="1600" dirty="0">
                <a:latin typeface="Helvetica" panose="020B0604020202020204" pitchFamily="34" charset="0"/>
                <a:cs typeface="Helvetica" panose="020B0604020202020204" pitchFamily="34" charset="0"/>
              </a:rPr>
              <a:t>Important in the rotation to ensure high-yields of tuber/root crops</a:t>
            </a:r>
          </a:p>
        </p:txBody>
      </p:sp>
    </p:spTree>
    <p:extLst>
      <p:ext uri="{BB962C8B-B14F-4D97-AF65-F5344CB8AC3E}">
        <p14:creationId xmlns:p14="http://schemas.microsoft.com/office/powerpoint/2010/main" val="786927713"/>
      </p:ext>
    </p:extLst>
  </p:cSld>
  <p:clrMapOvr>
    <a:masterClrMapping/>
  </p:clrMapOvr>
</p:sld>
</file>

<file path=ppt/theme/theme1.xml><?xml version="1.0" encoding="utf-8"?>
<a:theme xmlns:a="http://schemas.openxmlformats.org/drawingml/2006/main" name="CIMMYT Templete English">
  <a:themeElements>
    <a:clrScheme name="Color palete CIMMYT">
      <a:dk1>
        <a:sysClr val="windowText" lastClr="000000"/>
      </a:dk1>
      <a:lt1>
        <a:sysClr val="window" lastClr="FFFFFF"/>
      </a:lt1>
      <a:dk2>
        <a:srgbClr val="00B0F0"/>
      </a:dk2>
      <a:lt2>
        <a:srgbClr val="DC7610"/>
      </a:lt2>
      <a:accent1>
        <a:srgbClr val="7BC142"/>
      </a:accent1>
      <a:accent2>
        <a:srgbClr val="41542E"/>
      </a:accent2>
      <a:accent3>
        <a:srgbClr val="F2E6D7"/>
      </a:accent3>
      <a:accent4>
        <a:srgbClr val="4D4D4F"/>
      </a:accent4>
      <a:accent5>
        <a:srgbClr val="BCBEC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21088</TotalTime>
  <Words>1070</Words>
  <Application>Microsoft Office PowerPoint</Application>
  <PresentationFormat>On-screen Show (4:3)</PresentationFormat>
  <Paragraphs>191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Helvetica</vt:lpstr>
      <vt:lpstr>News Gothic</vt:lpstr>
      <vt:lpstr>Times New Roman</vt:lpstr>
      <vt:lpstr>Verdana</vt:lpstr>
      <vt:lpstr>Wingdings</vt:lpstr>
      <vt:lpstr>CIMMYT Templete English</vt:lpstr>
      <vt:lpstr>Yield gap decomposition to identify constraints to crop production in farmers’ fields</vt:lpstr>
      <vt:lpstr>Table of contents</vt:lpstr>
      <vt:lpstr>Introduction</vt:lpstr>
      <vt:lpstr>Concepts of production ecology</vt:lpstr>
      <vt:lpstr>What is yield gap decomposition?</vt:lpstr>
      <vt:lpstr>What is yield gap decomposition?</vt:lpstr>
      <vt:lpstr>What is yield gap decomposition?</vt:lpstr>
      <vt:lpstr>PowerPoint Presentation</vt:lpstr>
      <vt:lpstr>Simulation of yield levels</vt:lpstr>
      <vt:lpstr>Simulation of yield levels</vt:lpstr>
      <vt:lpstr>Simulation of mngt practices</vt:lpstr>
      <vt:lpstr>Data-driven approaches</vt:lpstr>
      <vt:lpstr>Boundary line analysis</vt:lpstr>
      <vt:lpstr>Stochastic frontier analysis</vt:lpstr>
      <vt:lpstr>Stochastic frontier analysis</vt:lpstr>
      <vt:lpstr>Machine learning</vt:lpstr>
      <vt:lpstr>Summary</vt:lpstr>
      <vt:lpstr>Strategic (future) 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SILVA, Joao Vasco (CIMMYT-Zimbabwe)</cp:lastModifiedBy>
  <cp:revision>1656</cp:revision>
  <cp:lastPrinted>2019-06-11T14:08:38Z</cp:lastPrinted>
  <dcterms:created xsi:type="dcterms:W3CDTF">2011-09-29T08:30:03Z</dcterms:created>
  <dcterms:modified xsi:type="dcterms:W3CDTF">2023-05-22T06:27:59Z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